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08c3750bb0494a08" Type="http://schemas.microsoft.com/office/2006/relationships/ui/extensibility" Target="customUI/customUI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447" r:id="rId3"/>
    <p:sldId id="481" r:id="rId4"/>
    <p:sldId id="502" r:id="rId5"/>
    <p:sldId id="506" r:id="rId6"/>
    <p:sldId id="504" r:id="rId7"/>
    <p:sldId id="494" r:id="rId8"/>
    <p:sldId id="503" r:id="rId9"/>
    <p:sldId id="488" r:id="rId10"/>
    <p:sldId id="490" r:id="rId11"/>
    <p:sldId id="489" r:id="rId12"/>
    <p:sldId id="497" r:id="rId13"/>
    <p:sldId id="498" r:id="rId14"/>
    <p:sldId id="499" r:id="rId15"/>
    <p:sldId id="500" r:id="rId16"/>
    <p:sldId id="501" r:id="rId17"/>
    <p:sldId id="524" r:id="rId18"/>
    <p:sldId id="505" r:id="rId19"/>
    <p:sldId id="507" r:id="rId20"/>
    <p:sldId id="508" r:id="rId21"/>
    <p:sldId id="509" r:id="rId22"/>
    <p:sldId id="531" r:id="rId23"/>
    <p:sldId id="495" r:id="rId24"/>
    <p:sldId id="482" r:id="rId25"/>
    <p:sldId id="532" r:id="rId26"/>
    <p:sldId id="533" r:id="rId27"/>
    <p:sldId id="535" r:id="rId28"/>
    <p:sldId id="536" r:id="rId29"/>
    <p:sldId id="537" r:id="rId30"/>
    <p:sldId id="491" r:id="rId31"/>
    <p:sldId id="492" r:id="rId32"/>
    <p:sldId id="538" r:id="rId33"/>
    <p:sldId id="513" r:id="rId34"/>
    <p:sldId id="515" r:id="rId35"/>
    <p:sldId id="514" r:id="rId36"/>
    <p:sldId id="516" r:id="rId37"/>
    <p:sldId id="534" r:id="rId38"/>
    <p:sldId id="518" r:id="rId39"/>
    <p:sldId id="519" r:id="rId40"/>
    <p:sldId id="520" r:id="rId41"/>
    <p:sldId id="521" r:id="rId42"/>
    <p:sldId id="522" r:id="rId43"/>
    <p:sldId id="523" r:id="rId44"/>
  </p:sldIdLst>
  <p:sldSz cx="9144000" cy="6858000" type="screen4x3"/>
  <p:notesSz cx="9283700" cy="6985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970239B-439E-4402-BA52-7DF860E51D69}">
          <p14:sldIdLst>
            <p14:sldId id="447"/>
            <p14:sldId id="481"/>
            <p14:sldId id="502"/>
            <p14:sldId id="506"/>
            <p14:sldId id="504"/>
            <p14:sldId id="494"/>
            <p14:sldId id="503"/>
            <p14:sldId id="488"/>
            <p14:sldId id="490"/>
            <p14:sldId id="489"/>
            <p14:sldId id="497"/>
            <p14:sldId id="498"/>
            <p14:sldId id="499"/>
            <p14:sldId id="500"/>
            <p14:sldId id="501"/>
            <p14:sldId id="524"/>
            <p14:sldId id="505"/>
            <p14:sldId id="507"/>
            <p14:sldId id="508"/>
            <p14:sldId id="509"/>
            <p14:sldId id="531"/>
            <p14:sldId id="495"/>
            <p14:sldId id="482"/>
            <p14:sldId id="532"/>
            <p14:sldId id="533"/>
            <p14:sldId id="535"/>
            <p14:sldId id="536"/>
            <p14:sldId id="537"/>
            <p14:sldId id="491"/>
            <p14:sldId id="492"/>
            <p14:sldId id="538"/>
            <p14:sldId id="513"/>
            <p14:sldId id="515"/>
            <p14:sldId id="514"/>
            <p14:sldId id="516"/>
            <p14:sldId id="534"/>
            <p14:sldId id="518"/>
            <p14:sldId id="519"/>
            <p14:sldId id="520"/>
            <p14:sldId id="521"/>
            <p14:sldId id="522"/>
            <p14:sldId id="52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_sperki" initials="c" lastIdx="2" clrIdx="0"/>
  <p:cmAuthor id="1" name="Qualcomm" initials="QC" lastIdx="1" clrIdx="1"/>
  <p:cmAuthor id="2" name="Qualcomm User" initials="QU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CC"/>
    <a:srgbClr val="CCCCFF"/>
    <a:srgbClr val="FF99FF"/>
    <a:srgbClr val="FF99CC"/>
    <a:srgbClr val="002E8A"/>
    <a:srgbClr val="CB9900"/>
    <a:srgbClr val="911C1F"/>
    <a:srgbClr val="5D6D93"/>
    <a:srgbClr val="B6BFA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3108" autoAdjust="0"/>
  </p:normalViewPr>
  <p:slideViewPr>
    <p:cSldViewPr snapToGrid="0">
      <p:cViewPr>
        <p:scale>
          <a:sx n="75" d="100"/>
          <a:sy n="75" d="100"/>
        </p:scale>
        <p:origin x="-1050" y="-606"/>
      </p:cViewPr>
      <p:guideLst>
        <p:guide orient="horz" pos="4043"/>
        <p:guide orient="horz" pos="764"/>
        <p:guide orient="horz" pos="3976"/>
        <p:guide orient="horz" pos="573"/>
        <p:guide orient="horz" pos="506"/>
        <p:guide orient="horz" pos="4208"/>
        <p:guide orient="horz" pos="4261"/>
        <p:guide orient="horz" pos="2052"/>
        <p:guide pos="2877"/>
        <p:guide pos="109"/>
        <p:guide pos="5633"/>
        <p:guide/>
        <p:guide pos="5759"/>
        <p:guide pos="466"/>
        <p:guide pos="611"/>
        <p:guide pos="748"/>
        <p:guide pos="329"/>
        <p:guide pos="878"/>
        <p:guide pos="168"/>
      </p:guideLst>
    </p:cSldViewPr>
  </p:slideViewPr>
  <p:outlineViewPr>
    <p:cViewPr>
      <p:scale>
        <a:sx n="33" d="100"/>
        <a:sy n="33" d="100"/>
      </p:scale>
      <p:origin x="0" y="17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-1781" y="-72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1044" y="0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endParaRPr 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636228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1044" y="6636228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89E858B9-9622-41D4-B86C-CC604D6D229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4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1044" y="0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8991" y="356555"/>
            <a:ext cx="4175490" cy="31316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228" y="3609047"/>
            <a:ext cx="7307108" cy="285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636228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1044" y="6636228"/>
            <a:ext cx="4022656" cy="34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E391298E-09D2-4F98-B954-86421036320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66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9525" y="357188"/>
            <a:ext cx="4175125" cy="3130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1298E-09D2-4F98-B954-86421036320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9525" y="357188"/>
            <a:ext cx="4175125" cy="3130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HTC Sense 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58942" y="6635035"/>
            <a:ext cx="4022656" cy="348772"/>
          </a:xfrm>
          <a:prstGeom prst="rect">
            <a:avLst/>
          </a:prstGeom>
        </p:spPr>
        <p:txBody>
          <a:bodyPr lIns="92699" tIns="46350" rIns="92699" bIns="46350"/>
          <a:lstStyle/>
          <a:p>
            <a:fld id="{E391298E-09D2-4F98-B954-86421036320A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9525" y="357188"/>
            <a:ext cx="4175125" cy="3130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1298E-09D2-4F98-B954-86421036320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</a:t>
            </a:r>
            <a:r>
              <a:rPr lang="en-US" baseline="0" dirty="0" smtClean="0"/>
              <a:t> ALUs in a SP? simd32 (* 16 </a:t>
            </a:r>
            <a:r>
              <a:rPr lang="en-US" baseline="0" dirty="0" err="1" smtClean="0"/>
              <a:t>dbouble</a:t>
            </a:r>
            <a:r>
              <a:rPr lang="en-US" baseline="0" dirty="0" smtClean="0"/>
              <a:t>(32))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1298E-09D2-4F98-B954-86421036320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>
            <a:lvl1pPr>
              <a:buFont typeface="Arial" pitchFamily="34" charset="0"/>
              <a:buChar char="■"/>
              <a:tabLst/>
              <a:defRPr/>
            </a:lvl1pPr>
            <a:lvl2pPr>
              <a:buFont typeface="Arial" pitchFamily="34" charset="0"/>
              <a:buChar char="■"/>
              <a:tabLst/>
              <a:defRPr/>
            </a:lvl2pPr>
            <a:lvl3pPr>
              <a:buFont typeface="Arial" pitchFamily="34" charset="0"/>
              <a:buChar char="–"/>
              <a:tabLst/>
              <a:defRPr/>
            </a:lvl3pPr>
            <a:lvl4pPr marL="903288" indent="-215900">
              <a:buFont typeface="Arial" pitchFamily="34" charset="0"/>
              <a:buChar char="»"/>
              <a:tabLst/>
              <a:defRPr/>
            </a:lvl4pPr>
            <a:lvl5pPr>
              <a:buFont typeface="Wingdings" pitchFamily="2" charset="2"/>
              <a:buChar char="Ø"/>
              <a:tabLst/>
              <a:defRPr/>
            </a:lvl5pPr>
          </a:lstStyle>
          <a:p>
            <a:pPr lvl="0"/>
            <a:r>
              <a:rPr lang="en-US" dirty="0" smtClean="0"/>
              <a:t>Click to </a:t>
            </a:r>
            <a:r>
              <a:rPr lang="en-US" noProof="0" dirty="0" smtClean="0"/>
              <a:t>edit</a:t>
            </a:r>
            <a:r>
              <a:rPr lang="en-US" dirty="0" smtClean="0"/>
              <a:t>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824" y="-1"/>
            <a:ext cx="8742813" cy="731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 hasCustomPrompt="1"/>
          </p:nvPr>
        </p:nvSpPr>
        <p:spPr>
          <a:xfrm>
            <a:off x="173038" y="897164"/>
            <a:ext cx="4300537" cy="54041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25975" y="904875"/>
            <a:ext cx="4302125" cy="54041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</a:t>
            </a:r>
            <a:r>
              <a:rPr lang="en-US" dirty="0" smtClean="0"/>
              <a:t>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3526" y="895577"/>
            <a:ext cx="8759952" cy="5404104"/>
          </a:xfrm>
        </p:spPr>
        <p:txBody>
          <a:bodyPr/>
          <a:lstStyle>
            <a:lvl1pPr marL="228600" indent="-228600"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 smtClean="0"/>
              <a:t>Click </a:t>
            </a:r>
            <a:r>
              <a:rPr lang="en-US" noProof="0" dirty="0" smtClean="0"/>
              <a:t>to</a:t>
            </a:r>
            <a:r>
              <a:rPr lang="en-US" dirty="0" smtClean="0"/>
              <a:t>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823" y="-1"/>
            <a:ext cx="8759952" cy="731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72460" y="904108"/>
            <a:ext cx="4264025" cy="5404104"/>
          </a:xfrm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  <a:lvl2pPr>
              <a:defRPr sz="18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400">
                <a:solidFill>
                  <a:srgbClr val="333333"/>
                </a:solidFill>
              </a:defRPr>
            </a:lvl4pPr>
            <a:lvl5pPr>
              <a:defRPr sz="14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09666" y="904108"/>
            <a:ext cx="4314826" cy="5404104"/>
          </a:xfrm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  <a:lvl2pPr>
              <a:defRPr sz="1800">
                <a:solidFill>
                  <a:srgbClr val="333333"/>
                </a:solidFill>
              </a:defRPr>
            </a:lvl2pPr>
            <a:lvl3pPr>
              <a:defRPr sz="1600">
                <a:solidFill>
                  <a:srgbClr val="333333"/>
                </a:solidFill>
              </a:defRPr>
            </a:lvl3pPr>
            <a:lvl4pPr>
              <a:defRPr sz="1400">
                <a:solidFill>
                  <a:srgbClr val="333333"/>
                </a:solidFill>
              </a:defRPr>
            </a:lvl4pPr>
            <a:lvl5pPr>
              <a:defRPr sz="1400">
                <a:solidFill>
                  <a:srgbClr val="33333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824" y="-1"/>
            <a:ext cx="8742813" cy="731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18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32" y="3771669"/>
            <a:ext cx="8769096" cy="1472184"/>
          </a:xfrm>
          <a:prstGeom prst="rect">
            <a:avLst/>
          </a:prstGeom>
        </p:spPr>
        <p:txBody>
          <a:bodyPr anchor="b"/>
          <a:lstStyle>
            <a:lvl1pPr>
              <a:defRPr sz="2200" b="1">
                <a:latin typeface="Arial" pitchFamily="34" charset="0"/>
                <a:cs typeface="Arial" pitchFamily="34" charset="0"/>
              </a:defRPr>
            </a:lvl1pPr>
          </a:lstStyle>
          <a:p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-10160" y="6418263"/>
            <a:ext cx="9162288" cy="468670"/>
          </a:xfrm>
          <a:prstGeom prst="rect">
            <a:avLst/>
          </a:prstGeom>
          <a:solidFill>
            <a:srgbClr val="333333"/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30" name="Rectangle 44"/>
          <p:cNvSpPr>
            <a:spLocks noChangeArrowheads="1"/>
          </p:cNvSpPr>
          <p:nvPr/>
        </p:nvSpPr>
        <p:spPr bwMode="gray">
          <a:xfrm>
            <a:off x="2895040" y="6623042"/>
            <a:ext cx="2061632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51278" rIns="0" bIns="51278">
            <a:normAutofit fontScale="92500"/>
          </a:bodyPr>
          <a:lstStyle/>
          <a:p>
            <a:pPr algn="l" defTabSz="1019175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800" b="1" dirty="0" smtClean="0">
                <a:solidFill>
                  <a:schemeClr val="bg1"/>
                </a:solidFill>
              </a:rPr>
              <a:t>   Qualcomm </a:t>
            </a:r>
            <a:r>
              <a:rPr lang="en-US" sz="800" b="1" dirty="0">
                <a:solidFill>
                  <a:schemeClr val="bg1"/>
                </a:solidFill>
              </a:rPr>
              <a:t>Confidential and </a:t>
            </a:r>
            <a:r>
              <a:rPr lang="en-US" sz="800" b="1" dirty="0" smtClean="0">
                <a:solidFill>
                  <a:schemeClr val="bg1"/>
                </a:solidFill>
              </a:rPr>
              <a:t>Proprietary      |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1" name="Rectangle 46"/>
          <p:cNvSpPr>
            <a:spLocks noChangeArrowheads="1"/>
          </p:cNvSpPr>
          <p:nvPr/>
        </p:nvSpPr>
        <p:spPr bwMode="gray">
          <a:xfrm>
            <a:off x="4969704" y="6612502"/>
            <a:ext cx="406235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51278" rIns="0" bIns="51278">
            <a:normAutofit/>
          </a:bodyPr>
          <a:lstStyle/>
          <a:p>
            <a:pPr algn="l" defTabSz="1019175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chemeClr val="bg1"/>
                </a:solidFill>
              </a:rPr>
              <a:t>MAY CONTAIN U.S. AND INTERNATIONAL EXPORT CONTROLLED INFORMATION</a:t>
            </a:r>
          </a:p>
        </p:txBody>
      </p:sp>
      <p:sp>
        <p:nvSpPr>
          <p:cNvPr id="14" name="Rectangle 10"/>
          <p:cNvSpPr/>
          <p:nvPr/>
        </p:nvSpPr>
        <p:spPr>
          <a:xfrm>
            <a:off x="1" y="606651"/>
            <a:ext cx="9144000" cy="188876"/>
          </a:xfrm>
          <a:prstGeom prst="rect">
            <a:avLst/>
          </a:prstGeom>
          <a:solidFill>
            <a:srgbClr val="313334"/>
          </a:solidFill>
          <a:ln w="25400" cap="rnd" cmpd="sng" algn="ctr">
            <a:noFill/>
            <a:prstDash val="solid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ln>
                <a:solidFill>
                  <a:schemeClr val="accent1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5" name="Rectangle 10"/>
          <p:cNvSpPr/>
          <p:nvPr/>
        </p:nvSpPr>
        <p:spPr>
          <a:xfrm>
            <a:off x="1" y="0"/>
            <a:ext cx="9144000" cy="740664"/>
          </a:xfrm>
          <a:prstGeom prst="rect">
            <a:avLst/>
          </a:prstGeom>
          <a:solidFill>
            <a:srgbClr val="911C1F"/>
          </a:solidFill>
          <a:ln w="25400" cap="rnd" cmpd="sng" algn="ctr">
            <a:noFill/>
            <a:prstDash val="solid"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>
              <a:ln>
                <a:solidFill>
                  <a:schemeClr val="accent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076" name="Rectangle 5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3038" y="904108"/>
            <a:ext cx="8755061" cy="540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171831" y="6646157"/>
            <a:ext cx="57785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PAGE</a:t>
            </a:r>
            <a:r>
              <a:rPr lang="en-US" sz="600" dirty="0" smtClean="0">
                <a:solidFill>
                  <a:schemeClr val="bg1"/>
                </a:solidFill>
              </a:rPr>
              <a:t>  </a:t>
            </a:r>
            <a:fld id="{DF573F04-0965-4020-B5B5-991C2993D9D9}" type="slidenum">
              <a:rPr lang="en-US" sz="600" smtClean="0">
                <a:solidFill>
                  <a:schemeClr val="bg1"/>
                </a:solidFill>
              </a:rPr>
              <a:pPr/>
              <a:t>‹#›</a:t>
            </a:fld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67824" y="-1"/>
            <a:ext cx="8760276" cy="731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definingMobility_black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775" y="6426214"/>
            <a:ext cx="1578310" cy="230102"/>
          </a:xfrm>
          <a:prstGeom prst="rect">
            <a:avLst/>
          </a:prstGeom>
        </p:spPr>
      </p:pic>
      <p:sp>
        <p:nvSpPr>
          <p:cNvPr id="26" name="CodeBox"/>
          <p:cNvSpPr txBox="1"/>
          <p:nvPr userDrawn="1"/>
        </p:nvSpPr>
        <p:spPr>
          <a:xfrm>
            <a:off x="1185547" y="6616700"/>
            <a:ext cx="1710052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00" b="0" dirty="0" smtClean="0">
                <a:solidFill>
                  <a:srgbClr val="FFFFFF"/>
                </a:solidFill>
                <a:latin typeface="Arial"/>
              </a:rPr>
              <a:t>80-N7404-1 A     Aug 2011</a:t>
            </a:r>
            <a:endParaRPr lang="en-US" sz="800" b="0" dirty="0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50" r:id="rId2"/>
    <p:sldLayoutId id="2147483702" r:id="rId3"/>
    <p:sldLayoutId id="2147483652" r:id="rId4"/>
    <p:sldLayoutId id="2147483653" r:id="rId5"/>
    <p:sldLayoutId id="2147483704" r:id="rId6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2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911C1F"/>
        </a:buClr>
        <a:buSzPct val="75000"/>
        <a:buFont typeface="Arial" pitchFamily="34" charset="0"/>
        <a:buChar char="■"/>
        <a:tabLst/>
        <a:defRPr sz="2000" baseline="0">
          <a:solidFill>
            <a:srgbClr val="333333"/>
          </a:solidFill>
          <a:latin typeface="+mn-lt"/>
          <a:ea typeface="+mn-ea"/>
          <a:cs typeface="+mn-cs"/>
        </a:defRPr>
      </a:lvl1pPr>
      <a:lvl2pPr marL="4572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5D6D93"/>
        </a:buClr>
        <a:buSzPct val="75000"/>
        <a:buFont typeface="Arial" pitchFamily="34" charset="0"/>
        <a:buChar char="■"/>
        <a:tabLst/>
        <a:defRPr>
          <a:solidFill>
            <a:srgbClr val="333333"/>
          </a:solidFill>
          <a:latin typeface="+mn-lt"/>
          <a:cs typeface="+mn-cs"/>
        </a:defRPr>
      </a:lvl2pPr>
      <a:lvl3pPr marL="685800" indent="-2254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636568"/>
        </a:buClr>
        <a:buSzPct val="75000"/>
        <a:buFont typeface="Arial" pitchFamily="34" charset="0"/>
        <a:buChar char="–"/>
        <a:tabLst/>
        <a:defRPr sz="1600">
          <a:solidFill>
            <a:srgbClr val="333333"/>
          </a:solidFill>
          <a:latin typeface="+mn-lt"/>
          <a:cs typeface="+mn-cs"/>
        </a:defRPr>
      </a:lvl3pPr>
      <a:lvl4pPr marL="903288" indent="-2159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0000"/>
        </a:buClr>
        <a:buSzPct val="75000"/>
        <a:buFont typeface="Arial" pitchFamily="34" charset="0"/>
        <a:buChar char="»"/>
        <a:tabLst/>
        <a:defRPr lang="en-US" sz="1400" dirty="0" err="1" smtClean="0">
          <a:solidFill>
            <a:srgbClr val="333333"/>
          </a:solidFill>
          <a:latin typeface="+mn-lt"/>
          <a:cs typeface="+mn-cs"/>
        </a:defRPr>
      </a:lvl4pPr>
      <a:lvl5pPr marL="11430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Ø"/>
        <a:tabLst/>
        <a:defRPr sz="1200">
          <a:solidFill>
            <a:srgbClr val="333333"/>
          </a:solidFill>
          <a:latin typeface="+mn-lt"/>
          <a:cs typeface="+mn-cs"/>
        </a:defRPr>
      </a:lvl5pPr>
      <a:lvl6pPr marL="1773238" indent="-1143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27375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2230438" indent="-1143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27375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2687638" indent="-1143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27375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3144838" indent="-1143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27375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QCT_PPT_collage_7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-22068"/>
            <a:ext cx="9144001" cy="4452890"/>
          </a:xfrm>
          <a:prstGeom prst="rect">
            <a:avLst/>
          </a:prstGeom>
        </p:spPr>
      </p:pic>
      <p:pic>
        <p:nvPicPr>
          <p:cNvPr id="13" name="Picture 12" descr="Stacked_Chips_02230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2837" y="3016781"/>
            <a:ext cx="618499" cy="590461"/>
          </a:xfrm>
          <a:prstGeom prst="rect">
            <a:avLst/>
          </a:prstGeom>
        </p:spPr>
      </p:pic>
      <p:pic>
        <p:nvPicPr>
          <p:cNvPr id="17" name="Picture 16" descr="RedefiningMobility_cov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4306" y="3006424"/>
            <a:ext cx="1842189" cy="322550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9419" y="6447199"/>
            <a:ext cx="8841219" cy="37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2553" tIns="51278" rIns="102553" bIns="51278">
            <a:spAutoFit/>
          </a:bodyPr>
          <a:lstStyle/>
          <a:p>
            <a:pPr algn="ctr" defTabSz="1019175" eaLnBrk="0" hangingPunct="0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noProof="0" dirty="0" smtClean="0"/>
              <a:t>Qualcomm Confidential and Proprietary</a:t>
            </a:r>
          </a:p>
          <a:p>
            <a:pPr algn="just" defTabSz="1019175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en-US" sz="700" b="1" noProof="0" dirty="0" smtClean="0"/>
              <a:t>Restricted Distribution.</a:t>
            </a:r>
            <a:r>
              <a:rPr lang="en-US" sz="700" noProof="0" dirty="0" smtClean="0"/>
              <a:t> Not to be distributed to anyone who is not an employee of either Qualcomm or a subsidiary of Qualcomm without the express approval of Qualcomm’s Configuration Management.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0632" y="3771669"/>
            <a:ext cx="8769096" cy="1472184"/>
          </a:xfrm>
          <a:prstGeom prst="rect">
            <a:avLst/>
          </a:prstGeom>
        </p:spPr>
        <p:txBody>
          <a:bodyPr anchor="b"/>
          <a:lstStyle>
            <a:lvl1pPr>
              <a:defRPr sz="2200" b="1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984305"/>
            <a:ext cx="2026920" cy="53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hyperlink" Target="http://media.photobucket.com/image/apollo%20launch/Reneecgirl/Disney08/Disney08012.jpg?o=54" TargetMode="External"/><Relationship Id="rId3" Type="http://schemas.openxmlformats.org/officeDocument/2006/relationships/hyperlink" Target="http://www.google.com/imgres?imgurl=http://www.khulsey.com/stock-engine-4-cylinder.jpeg&amp;imgrefurl=http://www.khulsey.com/stock-4-cylinder-engine-cutaway.html&amp;usg=__LISdd_HxK8e7LEnzwwrBP8yFvRQ=&amp;h=800&amp;w=700&amp;sz=194&amp;hl=en&amp;start=5&amp;zoom=1&amp;um=1&amp;itbs=1&amp;tbnid=oQKQCGn9EOxJGM:&amp;tbnh=143&amp;tbnw=125&amp;prev=/images?q=4+cyclinder+engine&amp;um=1&amp;hl=en&amp;gbv=2&amp;tbs=isch:1" TargetMode="External"/><Relationship Id="rId7" Type="http://schemas.openxmlformats.org/officeDocument/2006/relationships/hyperlink" Target="http://www.google.com/imgres?imgurl=http://www.ama-cycle.org/news/2005/images/HDevo.jpg&amp;imgrefurl=http://www.ama-cycle.org/news/2005/HDlawsuit.asp&amp;usg=__k0XzMZVrmexfjWJtnm6tGOe-3eA=&amp;h=662&amp;w=640&amp;sz=134&amp;hl=en&amp;start=8&amp;zoom=1&amp;itbs=1&amp;tbnid=5uKD4MnATxvi2M:&amp;tbnh=138&amp;tbnw=133&amp;prev=/images?q=Harley+Davidson+Engine&amp;hl=en&amp;sa=G&amp;gbv=2&amp;tbs=isch:1" TargetMode="External"/><Relationship Id="rId12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hyperlink" Target="http://www.google.com/imgres?imgurl=http://www.dimensionsguide.com/wp-content/uploads/2009/11/Jet-Engine.jpg&amp;imgrefurl=http://www.dimensionsguide.com/dimensions-of-a-jet-engine/&amp;usg=__Fu4vsx2AoJOpDaUvD1HXnMTxNtQ=&amp;h=309&amp;w=300&amp;sz=53&amp;hl=en&amp;start=22&amp;zoom=1&amp;itbs=1&amp;tbnid=AXxUO2YpR9J1vM:&amp;tbnh=117&amp;tbnw=114&amp;prev=/images?q=jet+engine&amp;start=20&amp;hl=en&amp;sa=N&amp;gbv=2&amp;ndsp=20&amp;tbs=isch:1" TargetMode="External"/><Relationship Id="rId5" Type="http://schemas.openxmlformats.org/officeDocument/2006/relationships/hyperlink" Target="http://www.google.com/imgres?imgurl=http://images.paultan.org/uploads/2007/03/p0033790.jpg&amp;imgrefurl=http://paultan.org/2007/03/23/the-new-bmw-m3-v8-engine-specifications/&amp;usg=__Ba9Voh2RlJZwRjnqUxr_XNH21wQ=&amp;h=415&amp;w=450&amp;sz=23&amp;hl=en&amp;start=15&amp;zoom=1&amp;um=1&amp;itbs=1&amp;tbnid=r4w5o9k1GoxUlM:&amp;tbnh=117&amp;tbnw=127&amp;prev=/images?q=V8+Engine&amp;um=1&amp;hl=en&amp;gbv=2&amp;tbs=isch:1" TargetMode="External"/><Relationship Id="rId10" Type="http://schemas.openxmlformats.org/officeDocument/2006/relationships/image" Target="../media/image42.jpeg"/><Relationship Id="rId4" Type="http://schemas.openxmlformats.org/officeDocument/2006/relationships/image" Target="../media/image39.jpeg"/><Relationship Id="rId9" Type="http://schemas.openxmlformats.org/officeDocument/2006/relationships/hyperlink" Target="http://www.google.com/imgres?imgurl=http://www.dirtbikefanatic.com/images/honda-dirt-bike-engine.jpg&amp;imgrefurl=http://www.dirtbikefanatic.com/Honda-dirt-bikes-for-sale.html&amp;usg=__vsFKWWnOVmSZvWu6NgKgOzHKjRs=&amp;h=280&amp;w=420&amp;sz=69&amp;hl=en&amp;start=2&amp;zoom=1&amp;um=1&amp;itbs=1&amp;tbnid=Q6YkqTqQLkBy3M:&amp;tbnh=83&amp;tbnw=125&amp;prev=/images?q=Dirtbike+Engine&amp;um=1&amp;hl=en&amp;sa=N&amp;rls=com.microsoft:en-us:IE-SearchBox&amp;rlz=1I7GPEA_en&amp;tbs=isch:1" TargetMode="External"/><Relationship Id="rId1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5" Type="http://schemas.openxmlformats.org/officeDocument/2006/relationships/image" Target="../media/image64.jpe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imgres?imgurl=http://willscullypower.files.wordpress.com/2009/01/data-mining.jpg?w=349&amp;h=331&amp;imgrefurl=http://willscullypower.wordpress.com/2009/01/20/&amp;usg=__xDqIMYuopf0jswHJqOjpH9jup8A=&amp;h=331&amp;w=349&amp;sz=22&amp;hl=en&amp;start=2&amp;zoom=1&amp;itbs=1&amp;tbnid=oGlQSiDvJnX3uM:&amp;tbnh=114&amp;tbnw=120&amp;prev=/images?q=Data+Mining&amp;hl=en&amp;sa=G&amp;gbv=2&amp;tbs=isch:1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11" Type="http://schemas.openxmlformats.org/officeDocument/2006/relationships/image" Target="../media/image16.jpeg"/><Relationship Id="rId5" Type="http://schemas.openxmlformats.org/officeDocument/2006/relationships/image" Target="../media/image12.jpeg"/><Relationship Id="rId10" Type="http://schemas.openxmlformats.org/officeDocument/2006/relationships/hyperlink" Target="http://www.google.com/imgres?imgurl=http://www.platformnation.com/wp-content/uploads/2009/09/godofwar3.jpg&amp;imgrefurl=http://www.platformnation.com/2009/09/25/pns-most-anticipated-holiday-games/&amp;usg=__U0J8Zf-9OF4EJgY7c-nC_cmAAsM=&amp;h=333&amp;w=636&amp;sz=41&amp;hl=en&amp;start=7&amp;zoom=1&amp;itbs=1&amp;tbnid=uN-ISKtal_ANPM:&amp;tbnh=72&amp;tbnw=137&amp;prev=/images?q=God+of+War+III&amp;hl=en&amp;gbv=2&amp;tbs=isch:1" TargetMode="External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60632" y="3771668"/>
            <a:ext cx="8769096" cy="2108431"/>
          </a:xfrm>
        </p:spPr>
        <p:txBody>
          <a:bodyPr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Graphics 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	</a:t>
            </a:r>
            <a:r>
              <a:rPr lang="en-US" sz="1600" dirty="0" smtClean="0"/>
              <a:t>Jian Zhao</a:t>
            </a:r>
            <a:br>
              <a:rPr lang="en-US" sz="1600" dirty="0" smtClean="0"/>
            </a:br>
            <a:r>
              <a:rPr lang="en-US" sz="1600" dirty="0" smtClean="0"/>
              <a:t>	                                 2013/12/26    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12" name="CodeBoxMain"/>
          <p:cNvSpPr txBox="1">
            <a:spLocks/>
          </p:cNvSpPr>
          <p:nvPr/>
        </p:nvSpPr>
        <p:spPr>
          <a:xfrm>
            <a:off x="173038" y="5238635"/>
            <a:ext cx="8769350" cy="364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Why GPU </a:t>
            </a:r>
            <a:r>
              <a:rPr lang="en-US" altLang="zh-CN" dirty="0" smtClean="0">
                <a:ea typeface="宋体" pitchFamily="2" charset="-122"/>
              </a:rPr>
              <a:t>Is Faster </a:t>
            </a:r>
            <a:r>
              <a:rPr lang="en-US" altLang="zh-CN" dirty="0">
                <a:ea typeface="宋体" pitchFamily="2" charset="-122"/>
              </a:rPr>
              <a:t>?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42914" y="995363"/>
            <a:ext cx="3719511" cy="472598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pPr lvl="1"/>
            <a:r>
              <a:rPr lang="en-US" altLang="zh-CN" sz="1500" dirty="0">
                <a:ea typeface="宋体" pitchFamily="2" charset="-122"/>
              </a:rPr>
              <a:t>Execution of different stages can be parallel by different HW units</a:t>
            </a:r>
          </a:p>
          <a:p>
            <a:pPr lvl="1"/>
            <a:r>
              <a:rPr lang="en-US" altLang="zh-CN" sz="1500" dirty="0">
                <a:ea typeface="宋体" pitchFamily="2" charset="-122"/>
              </a:rPr>
              <a:t>SIMD procession</a:t>
            </a:r>
          </a:p>
          <a:p>
            <a:pPr lvl="1"/>
            <a:r>
              <a:rPr lang="en-US" altLang="zh-CN" sz="1500" dirty="0" smtClean="0">
                <a:ea typeface="宋体" pitchFamily="2" charset="-122"/>
              </a:rPr>
              <a:t>Internal </a:t>
            </a:r>
            <a:r>
              <a:rPr lang="en-US" altLang="zh-CN" sz="1500" dirty="0">
                <a:ea typeface="宋体" pitchFamily="2" charset="-122"/>
              </a:rPr>
              <a:t>multi-thread to boost performance</a:t>
            </a:r>
          </a:p>
          <a:p>
            <a:pPr lvl="2"/>
            <a:r>
              <a:rPr lang="en-US" altLang="zh-CN" sz="1300" dirty="0">
                <a:ea typeface="宋体" pitchFamily="2" charset="-122"/>
              </a:rPr>
              <a:t>Many ALUs to support many threads to run on parallel</a:t>
            </a:r>
          </a:p>
          <a:p>
            <a:pPr lvl="2"/>
            <a:r>
              <a:rPr lang="en-US" altLang="zh-CN" sz="1300" dirty="0">
                <a:ea typeface="宋体" pitchFamily="2" charset="-122"/>
              </a:rPr>
              <a:t>Hide memory access latency and pipeline stall</a:t>
            </a:r>
          </a:p>
          <a:p>
            <a:pPr lvl="1"/>
            <a:r>
              <a:rPr lang="en-US" altLang="zh-CN" sz="1500" dirty="0">
                <a:ea typeface="宋体" pitchFamily="2" charset="-122"/>
              </a:rPr>
              <a:t>High bandwidth memory system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676275" y="1038225"/>
            <a:ext cx="2133600" cy="914400"/>
          </a:xfrm>
          <a:prstGeom prst="irregularSeal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057275" y="1295499"/>
            <a:ext cx="12410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altLang="zh-CN" sz="1400" b="1" dirty="0"/>
              <a:t>Parallelism! 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886075" y="809625"/>
            <a:ext cx="2590800" cy="1371600"/>
          </a:xfrm>
          <a:prstGeom prst="irregularSeal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3419475" y="1264721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altLang="zh-CN" b="1" dirty="0"/>
              <a:t>Parallelism! 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629275" y="447674"/>
            <a:ext cx="2971800" cy="2000251"/>
          </a:xfrm>
          <a:prstGeom prst="irregularSeal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194647" y="1219349"/>
            <a:ext cx="199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altLang="zh-CN" sz="2400" b="1" dirty="0"/>
              <a:t>Parallelism! </a:t>
            </a:r>
          </a:p>
        </p:txBody>
      </p:sp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4" y="2576052"/>
            <a:ext cx="4333875" cy="274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92290"/>
              </p:ext>
            </p:extLst>
          </p:nvPr>
        </p:nvGraphicFramePr>
        <p:xfrm>
          <a:off x="4848225" y="5635625"/>
          <a:ext cx="2752726" cy="731640"/>
        </p:xfrm>
        <a:graphic>
          <a:graphicData uri="http://schemas.openxmlformats.org/drawingml/2006/table">
            <a:tbl>
              <a:tblPr/>
              <a:tblGrid>
                <a:gridCol w="1302414"/>
                <a:gridCol w="763640"/>
                <a:gridCol w="686672"/>
              </a:tblGrid>
              <a:tr h="1979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GFLOPS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BW(GB)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9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9600GT (64 </a:t>
                      </a:r>
                      <a:r>
                        <a:rPr kumimoji="0" lang="en-US" altLang="zh-CN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Sp</a:t>
                      </a: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312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57.6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9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GTX 280 (240 </a:t>
                      </a:r>
                      <a:r>
                        <a:rPr kumimoji="0" lang="en-US" altLang="zh-CN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sp</a:t>
                      </a: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933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360A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142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0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Basic 3D Pipeline</a:t>
            </a:r>
          </a:p>
          <a:p>
            <a:endParaRPr lang="en-US" sz="2800" dirty="0"/>
          </a:p>
          <a:p>
            <a:r>
              <a:rPr lang="en-US" sz="1400" dirty="0" smtClean="0"/>
              <a:t>How does a basic 3D pipeline look like?</a:t>
            </a:r>
          </a:p>
          <a:p>
            <a:r>
              <a:rPr lang="en-US" sz="1400" dirty="0" smtClean="0"/>
              <a:t>How GPU works?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259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3D Pipeline Overview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179366" y="1268760"/>
            <a:ext cx="8640784" cy="4681537"/>
            <a:chOff x="179366" y="1268760"/>
            <a:chExt cx="8640784" cy="468153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034771" y="1268760"/>
              <a:ext cx="7785379" cy="4681537"/>
            </a:xfrm>
            <a:prstGeom prst="rect">
              <a:avLst/>
            </a:prstGeom>
            <a:solidFill>
              <a:srgbClr val="5D6D93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4587990" y="1366261"/>
              <a:ext cx="0" cy="4476035"/>
            </a:xfrm>
            <a:prstGeom prst="line">
              <a:avLst/>
            </a:prstGeom>
            <a:noFill/>
            <a:ln w="12700">
              <a:solidFill>
                <a:srgbClr val="CB99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cxnSp>
          <p:nvCxnSpPr>
            <p:cNvPr id="7" name="AutoShape 7"/>
            <p:cNvCxnSpPr>
              <a:cxnSpLocks noChangeShapeType="1"/>
            </p:cNvCxnSpPr>
            <p:nvPr/>
          </p:nvCxnSpPr>
          <p:spPr bwMode="auto">
            <a:xfrm flipV="1">
              <a:off x="6358618" y="3707779"/>
              <a:ext cx="734272" cy="882007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AutoShape 8"/>
            <p:cNvCxnSpPr>
              <a:cxnSpLocks noChangeShapeType="1"/>
            </p:cNvCxnSpPr>
            <p:nvPr/>
          </p:nvCxnSpPr>
          <p:spPr bwMode="auto">
            <a:xfrm>
              <a:off x="5111402" y="3385277"/>
              <a:ext cx="1434149" cy="0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AutoShape 9"/>
            <p:cNvCxnSpPr>
              <a:cxnSpLocks noChangeShapeType="1"/>
            </p:cNvCxnSpPr>
            <p:nvPr/>
          </p:nvCxnSpPr>
          <p:spPr bwMode="auto">
            <a:xfrm>
              <a:off x="930088" y="3385277"/>
              <a:ext cx="264697" cy="0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AutoShape 10"/>
            <p:cNvCxnSpPr>
              <a:cxnSpLocks noChangeShapeType="1"/>
            </p:cNvCxnSpPr>
            <p:nvPr/>
          </p:nvCxnSpPr>
          <p:spPr bwMode="auto">
            <a:xfrm>
              <a:off x="2296941" y="3385277"/>
              <a:ext cx="330497" cy="0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AutoShape 11"/>
            <p:cNvCxnSpPr>
              <a:cxnSpLocks noChangeShapeType="1"/>
            </p:cNvCxnSpPr>
            <p:nvPr/>
          </p:nvCxnSpPr>
          <p:spPr bwMode="auto">
            <a:xfrm>
              <a:off x="3698190" y="3385277"/>
              <a:ext cx="360407" cy="0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AutoShape 12"/>
            <p:cNvCxnSpPr>
              <a:cxnSpLocks noChangeShapeType="1"/>
            </p:cNvCxnSpPr>
            <p:nvPr/>
          </p:nvCxnSpPr>
          <p:spPr bwMode="auto">
            <a:xfrm>
              <a:off x="7638734" y="3385277"/>
              <a:ext cx="254229" cy="0"/>
            </a:xfrm>
            <a:prstGeom prst="straightConnector1">
              <a:avLst/>
            </a:prstGeom>
            <a:ln w="19050">
              <a:solidFill>
                <a:srgbClr val="911C1F"/>
              </a:solidFill>
              <a:headEnd type="none" w="sm" len="sm"/>
              <a:tailEnd type="triangle" w="sm" len="sm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901936" y="3070274"/>
              <a:ext cx="773154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Frame buffer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553028" y="3070274"/>
              <a:ext cx="1076733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Pixel Shader</a:t>
              </a: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277399" y="4163783"/>
              <a:ext cx="1072247" cy="850507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Texture Storage + Filtering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067569" y="3070274"/>
              <a:ext cx="1079724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Rasterizer</a:t>
              </a: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636411" y="3070274"/>
              <a:ext cx="1054301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Vertex Shader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203758" y="3070274"/>
              <a:ext cx="1085706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Vertex Setup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79366" y="3070274"/>
              <a:ext cx="743245" cy="627005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lIns="90000" tIns="46800" rIns="90000" bIns="46800" anchor="ctr"/>
            <a:lstStyle/>
            <a:p>
              <a:pPr algn="ctr" eaLnBrk="0" hangingPunct="0">
                <a:defRPr/>
              </a:pPr>
              <a:r>
                <a:rPr lang="en-US" sz="1400" b="1" dirty="0"/>
                <a:t>CPU</a:t>
              </a:r>
              <a:r>
                <a:rPr lang="en-US" sz="1400" b="1" dirty="0" smtClean="0"/>
                <a:t>/</a:t>
              </a:r>
            </a:p>
            <a:p>
              <a:pPr algn="ctr" eaLnBrk="0" hangingPunct="0">
                <a:defRPr/>
              </a:pPr>
              <a:r>
                <a:rPr lang="en-US" sz="1400" b="1" dirty="0" smtClean="0"/>
                <a:t>Driver</a:t>
              </a:r>
              <a:endParaRPr lang="en-US" sz="1400" b="1" dirty="0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2087577" y="5327792"/>
              <a:ext cx="1221809" cy="4001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Tahoma" pitchFamily="34" charset="0"/>
                </a:rPr>
                <a:t>Vertices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6119344" y="5347292"/>
              <a:ext cx="946093" cy="4001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Tahoma" pitchFamily="34" charset="0"/>
                </a:rPr>
                <a:t>Pixels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1181326" y="1426261"/>
              <a:ext cx="1462563" cy="4770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5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</a:rPr>
                <a:t>GPU</a:t>
              </a:r>
            </a:p>
          </p:txBody>
        </p:sp>
        <p:grpSp>
          <p:nvGrpSpPr>
            <p:cNvPr id="23" name="Group 23"/>
            <p:cNvGrpSpPr>
              <a:grpSpLocks/>
            </p:cNvGrpSpPr>
            <p:nvPr/>
          </p:nvGrpSpPr>
          <p:grpSpPr bwMode="auto">
            <a:xfrm>
              <a:off x="1475932" y="2078766"/>
              <a:ext cx="441162" cy="702006"/>
              <a:chOff x="960" y="1488"/>
              <a:chExt cx="289" cy="432"/>
            </a:xfrm>
          </p:grpSpPr>
          <p:sp>
            <p:nvSpPr>
              <p:cNvPr id="65" name="Oval 24"/>
              <p:cNvSpPr>
                <a:spLocks noChangeArrowheads="1"/>
              </p:cNvSpPr>
              <p:nvPr/>
            </p:nvSpPr>
            <p:spPr bwMode="auto">
              <a:xfrm>
                <a:off x="960" y="1728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6" name="Oval 25"/>
              <p:cNvSpPr>
                <a:spLocks noChangeArrowheads="1"/>
              </p:cNvSpPr>
              <p:nvPr/>
            </p:nvSpPr>
            <p:spPr bwMode="auto">
              <a:xfrm>
                <a:off x="1153" y="1679"/>
                <a:ext cx="96" cy="97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7" name="Oval 26"/>
              <p:cNvSpPr>
                <a:spLocks noChangeArrowheads="1"/>
              </p:cNvSpPr>
              <p:nvPr/>
            </p:nvSpPr>
            <p:spPr bwMode="auto">
              <a:xfrm>
                <a:off x="1153" y="1488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8" name="Oval 27"/>
              <p:cNvSpPr>
                <a:spLocks noChangeArrowheads="1"/>
              </p:cNvSpPr>
              <p:nvPr/>
            </p:nvSpPr>
            <p:spPr bwMode="auto">
              <a:xfrm>
                <a:off x="960" y="1536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9" name="Oval 28"/>
              <p:cNvSpPr>
                <a:spLocks noChangeArrowheads="1"/>
              </p:cNvSpPr>
              <p:nvPr/>
            </p:nvSpPr>
            <p:spPr bwMode="auto">
              <a:xfrm>
                <a:off x="1105" y="1824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24" name="AutoShape 30"/>
            <p:cNvSpPr>
              <a:spLocks noChangeArrowheads="1"/>
            </p:cNvSpPr>
            <p:nvPr/>
          </p:nvSpPr>
          <p:spPr bwMode="auto">
            <a:xfrm rot="1894126">
              <a:off x="6763889" y="1814764"/>
              <a:ext cx="952610" cy="85650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5D6D93"/>
                </a:gs>
                <a:gs pos="100000">
                  <a:schemeClr val="accent1">
                    <a:gamma/>
                    <a:shade val="28627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7866045" y="2126767"/>
              <a:ext cx="807550" cy="624005"/>
              <a:chOff x="5136" y="1488"/>
              <a:chExt cx="528" cy="384"/>
            </a:xfrm>
          </p:grpSpPr>
          <p:sp>
            <p:nvSpPr>
              <p:cNvPr id="63" name="Rectangle 32"/>
              <p:cNvSpPr>
                <a:spLocks noChangeArrowheads="1"/>
              </p:cNvSpPr>
              <p:nvPr/>
            </p:nvSpPr>
            <p:spPr bwMode="auto">
              <a:xfrm>
                <a:off x="5136" y="1488"/>
                <a:ext cx="528" cy="38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4" name="AutoShape 33"/>
              <p:cNvSpPr>
                <a:spLocks noChangeArrowheads="1"/>
              </p:cNvSpPr>
              <p:nvPr/>
            </p:nvSpPr>
            <p:spPr bwMode="auto">
              <a:xfrm rot="1894126">
                <a:off x="5396" y="1629"/>
                <a:ext cx="79" cy="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28627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6487228" y="4595786"/>
              <a:ext cx="406766" cy="43350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22828"/>
                </a:gs>
              </a:gsLst>
              <a:lin ang="18900000" scaled="1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27" name="Picture 35" descr="CloudyHill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42045" y="4556786"/>
              <a:ext cx="918214" cy="5070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8" name="AutoShape 36"/>
            <p:cNvSpPr>
              <a:spLocks noChangeArrowheads="1"/>
            </p:cNvSpPr>
            <p:nvPr/>
          </p:nvSpPr>
          <p:spPr bwMode="auto">
            <a:xfrm rot="1894126">
              <a:off x="5050088" y="1889765"/>
              <a:ext cx="954105" cy="858007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Oval 37"/>
            <p:cNvSpPr>
              <a:spLocks noChangeArrowheads="1"/>
            </p:cNvSpPr>
            <p:nvPr/>
          </p:nvSpPr>
          <p:spPr bwMode="auto">
            <a:xfrm>
              <a:off x="5721551" y="1882265"/>
              <a:ext cx="73278" cy="7950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auto">
            <a:xfrm>
              <a:off x="5682669" y="2941273"/>
              <a:ext cx="77764" cy="7800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Oval 39"/>
            <p:cNvSpPr>
              <a:spLocks noChangeArrowheads="1"/>
            </p:cNvSpPr>
            <p:nvPr/>
          </p:nvSpPr>
          <p:spPr bwMode="auto">
            <a:xfrm>
              <a:off x="4828760" y="2392269"/>
              <a:ext cx="77764" cy="7800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5534618" y="2824272"/>
              <a:ext cx="185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>
              <a:off x="5425449" y="2744772"/>
              <a:ext cx="2946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>
              <a:off x="5292353" y="2666771"/>
              <a:ext cx="4277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>
              <a:off x="5165239" y="2588770"/>
              <a:ext cx="5548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5054575" y="2509270"/>
              <a:ext cx="6654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Line 45"/>
            <p:cNvSpPr>
              <a:spLocks noChangeShapeType="1"/>
            </p:cNvSpPr>
            <p:nvPr/>
          </p:nvSpPr>
          <p:spPr bwMode="auto">
            <a:xfrm>
              <a:off x="4942415" y="2431269"/>
              <a:ext cx="7776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Line 46"/>
            <p:cNvSpPr>
              <a:spLocks noChangeShapeType="1"/>
            </p:cNvSpPr>
            <p:nvPr/>
          </p:nvSpPr>
          <p:spPr bwMode="auto">
            <a:xfrm>
              <a:off x="5039620" y="2353269"/>
              <a:ext cx="6804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Line 47"/>
            <p:cNvSpPr>
              <a:spLocks noChangeShapeType="1"/>
            </p:cNvSpPr>
            <p:nvPr/>
          </p:nvSpPr>
          <p:spPr bwMode="auto">
            <a:xfrm>
              <a:off x="5172716" y="2273768"/>
              <a:ext cx="5548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313290" y="2195767"/>
              <a:ext cx="40676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Line 49"/>
            <p:cNvSpPr>
              <a:spLocks noChangeShapeType="1"/>
            </p:cNvSpPr>
            <p:nvPr/>
          </p:nvSpPr>
          <p:spPr bwMode="auto">
            <a:xfrm>
              <a:off x="5461341" y="2116267"/>
              <a:ext cx="2587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Line 50"/>
            <p:cNvSpPr>
              <a:spLocks noChangeShapeType="1"/>
            </p:cNvSpPr>
            <p:nvPr/>
          </p:nvSpPr>
          <p:spPr bwMode="auto">
            <a:xfrm>
              <a:off x="5646778" y="2012766"/>
              <a:ext cx="0" cy="8895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5534618" y="2077266"/>
              <a:ext cx="0" cy="7470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Line 52"/>
            <p:cNvSpPr>
              <a:spLocks noChangeShapeType="1"/>
            </p:cNvSpPr>
            <p:nvPr/>
          </p:nvSpPr>
          <p:spPr bwMode="auto">
            <a:xfrm>
              <a:off x="5425449" y="2131267"/>
              <a:ext cx="0" cy="6135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Line 53"/>
            <p:cNvSpPr>
              <a:spLocks noChangeShapeType="1"/>
            </p:cNvSpPr>
            <p:nvPr/>
          </p:nvSpPr>
          <p:spPr bwMode="auto">
            <a:xfrm>
              <a:off x="5313290" y="2195767"/>
              <a:ext cx="0" cy="4710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Line 54"/>
            <p:cNvSpPr>
              <a:spLocks noChangeShapeType="1"/>
            </p:cNvSpPr>
            <p:nvPr/>
          </p:nvSpPr>
          <p:spPr bwMode="auto">
            <a:xfrm>
              <a:off x="5201130" y="2257268"/>
              <a:ext cx="0" cy="3390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Line 55"/>
            <p:cNvSpPr>
              <a:spLocks noChangeShapeType="1"/>
            </p:cNvSpPr>
            <p:nvPr/>
          </p:nvSpPr>
          <p:spPr bwMode="auto">
            <a:xfrm flipH="1">
              <a:off x="5078502" y="2321768"/>
              <a:ext cx="0" cy="1905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Line 56"/>
            <p:cNvSpPr>
              <a:spLocks noChangeShapeType="1"/>
            </p:cNvSpPr>
            <p:nvPr/>
          </p:nvSpPr>
          <p:spPr bwMode="auto">
            <a:xfrm>
              <a:off x="5663228" y="1999266"/>
              <a:ext cx="568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4969333" y="2395269"/>
              <a:ext cx="0" cy="37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0" name="Group 58"/>
            <p:cNvGrpSpPr>
              <a:grpSpLocks/>
            </p:cNvGrpSpPr>
            <p:nvPr/>
          </p:nvGrpSpPr>
          <p:grpSpPr bwMode="auto">
            <a:xfrm>
              <a:off x="3161319" y="2119267"/>
              <a:ext cx="885314" cy="624005"/>
              <a:chOff x="2014" y="1534"/>
              <a:chExt cx="578" cy="384"/>
            </a:xfrm>
          </p:grpSpPr>
          <p:sp>
            <p:nvSpPr>
              <p:cNvPr id="51" name="Line 59"/>
              <p:cNvSpPr>
                <a:spLocks noChangeShapeType="1"/>
              </p:cNvSpPr>
              <p:nvPr/>
            </p:nvSpPr>
            <p:spPr bwMode="auto">
              <a:xfrm flipV="1">
                <a:off x="2062" y="1580"/>
                <a:ext cx="192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2" name="Line 60"/>
              <p:cNvSpPr>
                <a:spLocks noChangeShapeType="1"/>
              </p:cNvSpPr>
              <p:nvPr/>
            </p:nvSpPr>
            <p:spPr bwMode="auto">
              <a:xfrm>
                <a:off x="2254" y="1580"/>
                <a:ext cx="24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" name="Line 61"/>
              <p:cNvSpPr>
                <a:spLocks noChangeShapeType="1"/>
              </p:cNvSpPr>
              <p:nvPr/>
            </p:nvSpPr>
            <p:spPr bwMode="auto">
              <a:xfrm>
                <a:off x="2062" y="1630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4" name="Line 62"/>
              <p:cNvSpPr>
                <a:spLocks noChangeShapeType="1"/>
              </p:cNvSpPr>
              <p:nvPr/>
            </p:nvSpPr>
            <p:spPr bwMode="auto">
              <a:xfrm>
                <a:off x="2254" y="158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" name="Line 63"/>
              <p:cNvSpPr>
                <a:spLocks noChangeShapeType="1"/>
              </p:cNvSpPr>
              <p:nvPr/>
            </p:nvSpPr>
            <p:spPr bwMode="auto">
              <a:xfrm flipV="1">
                <a:off x="2254" y="1678"/>
                <a:ext cx="24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6" name="Line 64"/>
              <p:cNvSpPr>
                <a:spLocks noChangeShapeType="1"/>
              </p:cNvSpPr>
              <p:nvPr/>
            </p:nvSpPr>
            <p:spPr bwMode="auto">
              <a:xfrm>
                <a:off x="2494" y="1678"/>
                <a:ext cx="4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7" name="Line 65"/>
              <p:cNvSpPr>
                <a:spLocks noChangeShapeType="1"/>
              </p:cNvSpPr>
              <p:nvPr/>
            </p:nvSpPr>
            <p:spPr bwMode="auto">
              <a:xfrm flipH="1" flipV="1">
                <a:off x="2254" y="1774"/>
                <a:ext cx="28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" name="Oval 66"/>
              <p:cNvSpPr>
                <a:spLocks noChangeArrowheads="1"/>
              </p:cNvSpPr>
              <p:nvPr/>
            </p:nvSpPr>
            <p:spPr bwMode="auto">
              <a:xfrm>
                <a:off x="2496" y="1822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9" name="Oval 67"/>
              <p:cNvSpPr>
                <a:spLocks noChangeArrowheads="1"/>
              </p:cNvSpPr>
              <p:nvPr/>
            </p:nvSpPr>
            <p:spPr bwMode="auto">
              <a:xfrm>
                <a:off x="2205" y="1727"/>
                <a:ext cx="102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0" name="Oval 68"/>
              <p:cNvSpPr>
                <a:spLocks noChangeArrowheads="1"/>
              </p:cNvSpPr>
              <p:nvPr/>
            </p:nvSpPr>
            <p:spPr bwMode="auto">
              <a:xfrm>
                <a:off x="2205" y="1534"/>
                <a:ext cx="102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1" name="Oval 69"/>
              <p:cNvSpPr>
                <a:spLocks noChangeArrowheads="1"/>
              </p:cNvSpPr>
              <p:nvPr/>
            </p:nvSpPr>
            <p:spPr bwMode="auto">
              <a:xfrm>
                <a:off x="2014" y="1582"/>
                <a:ext cx="96" cy="96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2" name="Oval 70"/>
              <p:cNvSpPr>
                <a:spLocks noChangeArrowheads="1"/>
              </p:cNvSpPr>
              <p:nvPr/>
            </p:nvSpPr>
            <p:spPr bwMode="auto">
              <a:xfrm>
                <a:off x="2448" y="1630"/>
                <a:ext cx="96" cy="97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8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GPU Draw and Paint? 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38150" y="990600"/>
            <a:ext cx="3581400" cy="525780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kern="0" dirty="0" smtClean="0">
                <a:ea typeface="宋体" pitchFamily="2" charset="-122"/>
              </a:rPr>
              <a:t>Modeling </a:t>
            </a:r>
          </a:p>
          <a:p>
            <a:pPr lvl="1"/>
            <a:r>
              <a:rPr lang="en-US" altLang="zh-CN" kern="0" dirty="0" smtClean="0">
                <a:ea typeface="宋体" pitchFamily="2" charset="-122"/>
              </a:rPr>
              <a:t>Use triangles as the basic brick for all geometries.</a:t>
            </a:r>
          </a:p>
          <a:p>
            <a:pPr lvl="1"/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r>
              <a:rPr lang="en-US" altLang="zh-CN" kern="0" dirty="0" smtClean="0">
                <a:ea typeface="宋体" pitchFamily="2" charset="-122"/>
              </a:rPr>
              <a:t>Transformation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300" y="1219200"/>
            <a:ext cx="39084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" y="3238500"/>
            <a:ext cx="6096000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8500" y="4648200"/>
            <a:ext cx="13716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8500" y="3276600"/>
            <a:ext cx="13716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17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GPU Draw and Paint?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42913" y="995363"/>
            <a:ext cx="4043362" cy="549116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kern="0" dirty="0" smtClean="0">
                <a:ea typeface="宋体" pitchFamily="2" charset="-122"/>
              </a:rPr>
              <a:t>Lighting </a:t>
            </a:r>
          </a:p>
          <a:p>
            <a:pPr lvl="1"/>
            <a:r>
              <a:rPr lang="en-US" altLang="zh-CN" kern="0" dirty="0" smtClean="0">
                <a:ea typeface="宋体" pitchFamily="2" charset="-122"/>
              </a:rPr>
              <a:t>Vertices lit (shaded) according to material properties, surface properties (normal) and light sources</a:t>
            </a:r>
          </a:p>
          <a:p>
            <a:pPr lvl="1"/>
            <a:r>
              <a:rPr lang="en-US" altLang="zh-CN" kern="0" dirty="0" smtClean="0">
                <a:ea typeface="宋体" pitchFamily="2" charset="-122"/>
              </a:rPr>
              <a:t>Ambient, Diffuse, Specular, Emissive.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r>
              <a:rPr lang="en-US" altLang="zh-CN" kern="0" dirty="0" err="1" smtClean="0">
                <a:ea typeface="宋体" pitchFamily="2" charset="-122"/>
              </a:rPr>
              <a:t>Rasterization</a:t>
            </a:r>
            <a:endParaRPr lang="en-US" altLang="zh-CN" kern="0" dirty="0" smtClean="0">
              <a:ea typeface="宋体" pitchFamily="2" charset="-122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7275" y="1076325"/>
            <a:ext cx="2819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Line 75"/>
          <p:cNvSpPr>
            <a:spLocks noChangeShapeType="1"/>
          </p:cNvSpPr>
          <p:nvPr/>
        </p:nvSpPr>
        <p:spPr bwMode="auto">
          <a:xfrm>
            <a:off x="5172075" y="4108450"/>
            <a:ext cx="1143000" cy="1295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Line 76"/>
          <p:cNvSpPr>
            <a:spLocks noChangeShapeType="1"/>
          </p:cNvSpPr>
          <p:nvPr/>
        </p:nvSpPr>
        <p:spPr bwMode="auto">
          <a:xfrm>
            <a:off x="5248275" y="5251450"/>
            <a:ext cx="1066800" cy="152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77"/>
          <p:cNvSpPr>
            <a:spLocks noChangeShapeType="1"/>
          </p:cNvSpPr>
          <p:nvPr/>
        </p:nvSpPr>
        <p:spPr bwMode="auto">
          <a:xfrm>
            <a:off x="5172075" y="4108450"/>
            <a:ext cx="76200" cy="1143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Text Box 78"/>
          <p:cNvSpPr txBox="1">
            <a:spLocks noChangeArrowheads="1"/>
          </p:cNvSpPr>
          <p:nvPr/>
        </p:nvSpPr>
        <p:spPr bwMode="auto">
          <a:xfrm>
            <a:off x="4867275" y="3803650"/>
            <a:ext cx="66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altLang="zh-CN" sz="2000">
                <a:latin typeface="Arial" charset="0"/>
              </a:rPr>
              <a:t>blue</a:t>
            </a:r>
            <a:endParaRPr lang="en-GB" altLang="zh-CN" sz="2000">
              <a:latin typeface="Arial" charset="0"/>
            </a:endParaRPr>
          </a:p>
        </p:txBody>
      </p:sp>
      <p:sp>
        <p:nvSpPr>
          <p:cNvPr id="71" name="Text Box 79"/>
          <p:cNvSpPr txBox="1">
            <a:spLocks noChangeArrowheads="1"/>
          </p:cNvSpPr>
          <p:nvPr/>
        </p:nvSpPr>
        <p:spPr bwMode="auto">
          <a:xfrm>
            <a:off x="4714875" y="5175250"/>
            <a:ext cx="55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altLang="zh-CN" sz="2000">
                <a:latin typeface="Arial" charset="0"/>
              </a:rPr>
              <a:t>red</a:t>
            </a:r>
            <a:endParaRPr lang="en-GB" altLang="zh-CN" sz="2000">
              <a:latin typeface="Arial" charset="0"/>
            </a:endParaRPr>
          </a:p>
        </p:txBody>
      </p:sp>
      <p:sp>
        <p:nvSpPr>
          <p:cNvPr id="72" name="Text Box 80"/>
          <p:cNvSpPr txBox="1">
            <a:spLocks noChangeArrowheads="1"/>
          </p:cNvSpPr>
          <p:nvPr/>
        </p:nvSpPr>
        <p:spPr bwMode="auto">
          <a:xfrm>
            <a:off x="5857875" y="5327650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altLang="zh-CN" sz="2000">
                <a:latin typeface="Arial" charset="0"/>
              </a:rPr>
              <a:t>green</a:t>
            </a:r>
            <a:endParaRPr lang="en-GB" altLang="zh-CN" sz="2000">
              <a:latin typeface="Arial" charset="0"/>
            </a:endParaRPr>
          </a:p>
        </p:txBody>
      </p:sp>
      <p:pic>
        <p:nvPicPr>
          <p:cNvPr id="73" name="Picture 81" descr="tri_sol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8475" y="395605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Line 84"/>
          <p:cNvSpPr>
            <a:spLocks noChangeShapeType="1"/>
          </p:cNvSpPr>
          <p:nvPr/>
        </p:nvSpPr>
        <p:spPr bwMode="auto">
          <a:xfrm>
            <a:off x="6238875" y="4581525"/>
            <a:ext cx="333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4141787"/>
            <a:ext cx="36671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6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GPU Draw and Paint?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42913" y="995363"/>
            <a:ext cx="7772400" cy="472598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kern="0" dirty="0" smtClean="0">
                <a:ea typeface="宋体" pitchFamily="2" charset="-122"/>
              </a:rPr>
              <a:t>Texture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r>
              <a:rPr lang="en-US" altLang="zh-CN" kern="0" dirty="0" smtClean="0">
                <a:ea typeface="宋体" pitchFamily="2" charset="-122"/>
              </a:rPr>
              <a:t>Depth Test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</p:txBody>
      </p:sp>
      <p:pic>
        <p:nvPicPr>
          <p:cNvPr id="4" name="Picture 124"/>
          <p:cNvPicPr>
            <a:picLocks noChangeAspect="1" noChangeArrowheads="1"/>
          </p:cNvPicPr>
          <p:nvPr/>
        </p:nvPicPr>
        <p:blipFill rotWithShape="1">
          <a:blip r:embed="rId2"/>
          <a:srcRect b="3233"/>
          <a:stretch/>
        </p:blipFill>
        <p:spPr bwMode="auto">
          <a:xfrm>
            <a:off x="2118616" y="2943226"/>
            <a:ext cx="6520559" cy="347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/>
          <a:stretch/>
        </p:blipFill>
        <p:spPr bwMode="auto">
          <a:xfrm>
            <a:off x="2114550" y="904875"/>
            <a:ext cx="5924550" cy="184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42913" y="995364"/>
            <a:ext cx="7772400" cy="48815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kern="0" dirty="0" smtClean="0">
                <a:ea typeface="宋体" pitchFamily="2" charset="-122"/>
              </a:rPr>
              <a:t>How many data do we need for a vertex point?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87079" y="160234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kern="0" dirty="0">
                <a:ea typeface="宋体" pitchFamily="2" charset="-122"/>
              </a:rPr>
              <a:t>Position: x, y, z, w</a:t>
            </a:r>
          </a:p>
        </p:txBody>
      </p:sp>
      <p:sp>
        <p:nvSpPr>
          <p:cNvPr id="5" name="Rectangle 4"/>
          <p:cNvSpPr/>
          <p:nvPr/>
        </p:nvSpPr>
        <p:spPr>
          <a:xfrm>
            <a:off x="687079" y="194524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kern="0" dirty="0" smtClean="0">
                <a:ea typeface="宋体" pitchFamily="2" charset="-122"/>
              </a:rPr>
              <a:t>Color: r, g, b, a</a:t>
            </a:r>
            <a:endParaRPr lang="en-US" altLang="zh-CN" kern="0" dirty="0"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079" y="2307194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kern="0" dirty="0" smtClean="0">
                <a:ea typeface="宋体" pitchFamily="2" charset="-122"/>
              </a:rPr>
              <a:t>Texture Coordinate: u, v</a:t>
            </a:r>
            <a:endParaRPr lang="en-US" altLang="zh-CN" kern="0" dirty="0">
              <a:ea typeface="宋体" pitchFamily="2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080" y="2697721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kern="0" dirty="0" smtClean="0">
                <a:ea typeface="宋体" pitchFamily="2" charset="-122"/>
              </a:rPr>
              <a:t>Normal: x, y, z  (for lighting, reflection, etc.)</a:t>
            </a:r>
            <a:endParaRPr lang="en-US" altLang="zh-CN" kern="0" dirty="0"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078" y="30670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kern="0" dirty="0" smtClean="0">
                <a:ea typeface="宋体" pitchFamily="2" charset="-122"/>
              </a:rPr>
              <a:t>……</a:t>
            </a:r>
            <a:endParaRPr lang="en-US" altLang="zh-CN" kern="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6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Game </a:t>
            </a:r>
            <a:r>
              <a:rPr lang="en-US" altLang="zh-CN" dirty="0" smtClean="0">
                <a:ea typeface="宋体" pitchFamily="2" charset="-122"/>
              </a:rPr>
              <a:t>Snapshots</a:t>
            </a:r>
            <a:endParaRPr lang="en-US" dirty="0"/>
          </a:p>
        </p:txBody>
      </p:sp>
      <p:pic>
        <p:nvPicPr>
          <p:cNvPr id="9" name="Picture 4" descr="cysis_mod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838200"/>
            <a:ext cx="3886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175" y="3657600"/>
            <a:ext cx="3886200" cy="2590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6775" y="3657600"/>
            <a:ext cx="3886200" cy="2590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6775" y="838200"/>
            <a:ext cx="3886200" cy="2667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45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Qualcomm </a:t>
            </a:r>
            <a:r>
              <a:rPr lang="en-US" sz="2800" dirty="0" err="1"/>
              <a:t>Adreno</a:t>
            </a:r>
            <a:r>
              <a:rPr lang="en-US" sz="2800" dirty="0"/>
              <a:t> </a:t>
            </a:r>
            <a:r>
              <a:rPr lang="en-US" sz="2800" dirty="0" smtClean="0"/>
              <a:t>Generation</a:t>
            </a:r>
          </a:p>
          <a:p>
            <a:endParaRPr lang="en-US" sz="2800" dirty="0" smtClean="0"/>
          </a:p>
          <a:p>
            <a:r>
              <a:rPr lang="en-US" sz="1400" dirty="0" err="1" smtClean="0"/>
              <a:t>Adreno</a:t>
            </a:r>
            <a:r>
              <a:rPr lang="en-US" sz="1400" dirty="0" smtClean="0"/>
              <a:t> generation and capability</a:t>
            </a:r>
          </a:p>
          <a:p>
            <a:r>
              <a:rPr lang="en-US" sz="1400" dirty="0" err="1" smtClean="0"/>
              <a:t>Adreno</a:t>
            </a:r>
            <a:r>
              <a:rPr lang="en-US" sz="1400" dirty="0" smtClean="0"/>
              <a:t> 3xx HW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04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Qualcomm </a:t>
            </a:r>
            <a:r>
              <a:rPr lang="en-US" dirty="0" err="1" smtClean="0"/>
              <a:t>Adreno</a:t>
            </a:r>
            <a:r>
              <a:rPr lang="en-US" dirty="0" smtClean="0"/>
              <a:t>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65669" y="825755"/>
            <a:ext cx="4667376" cy="5370765"/>
            <a:chOff x="165669" y="825755"/>
            <a:chExt cx="4667376" cy="5370765"/>
          </a:xfrm>
        </p:grpSpPr>
        <p:sp>
          <p:nvSpPr>
            <p:cNvPr id="43" name="Rounded Rectangle 42"/>
            <p:cNvSpPr/>
            <p:nvPr/>
          </p:nvSpPr>
          <p:spPr bwMode="auto">
            <a:xfrm>
              <a:off x="2572968" y="825755"/>
              <a:ext cx="2260077" cy="4732810"/>
            </a:xfrm>
            <a:prstGeom prst="roundRect">
              <a:avLst/>
            </a:prstGeom>
            <a:solidFill>
              <a:srgbClr val="5D6D9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65669" y="826851"/>
              <a:ext cx="2324910" cy="5369669"/>
            </a:xfrm>
            <a:prstGeom prst="roundRect">
              <a:avLst/>
            </a:prstGeom>
            <a:solidFill>
              <a:srgbClr val="5D6D9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5" name="Picture 2" descr="https://www.1977mopeds.com/PDGImages/images/1977_moped_parts_Peugeot-Engine-Build-11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825" y="5193428"/>
            <a:ext cx="501054" cy="5060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6" name="Picture 10" descr="http://t0.gstatic.com/images?q=tbn:oQKQCGn9EOxJGM: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329" y="3771418"/>
            <a:ext cx="739300" cy="8181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7" name="Picture 12" descr="http://t1.gstatic.com/images?q=tbn:r4w5o9k1GoxUlM: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9798" y="1508605"/>
            <a:ext cx="1185430" cy="109208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8" name="Picture 14" descr="http://t3.gstatic.com/images?q=tbn:5uKD4MnATxvi2M: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7329" y="1534160"/>
            <a:ext cx="991244" cy="10285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9" name="TextBox 48"/>
          <p:cNvSpPr txBox="1"/>
          <p:nvPr/>
        </p:nvSpPr>
        <p:spPr>
          <a:xfrm>
            <a:off x="2919758" y="4673645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 Cylinder  Car Engine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63529" y="2708716"/>
            <a:ext cx="1666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V8 Car Engine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0506" y="2707364"/>
            <a:ext cx="1446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Motorcycle Engine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031" y="3120632"/>
            <a:ext cx="1625510" cy="33855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 w="3175">
                  <a:noFill/>
                </a:ln>
                <a:gradFill>
                  <a:gsLst>
                    <a:gs pos="22000">
                      <a:srgbClr val="FFFFFF">
                        <a:lumMod val="65000"/>
                      </a:srgbClr>
                    </a:gs>
                    <a:gs pos="45000">
                      <a:srgbClr val="FFFFFF">
                        <a:lumMod val="85000"/>
                      </a:srgbClr>
                    </a:gs>
                    <a:gs pos="90000">
                      <a:srgbClr val="A8A9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Eras Bold ITC" pitchFamily="34" charset="0"/>
              </a:rPr>
              <a:t>ADRENO 205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8060" y="570575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Moped Engine</a:t>
            </a:r>
          </a:p>
        </p:txBody>
      </p:sp>
      <p:pic>
        <p:nvPicPr>
          <p:cNvPr id="54" name="Picture 20" descr="http://t0.gstatic.com/images?q=tbn:Q6YkqTqQLkBy3M: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0961" y="3514715"/>
            <a:ext cx="1190625" cy="7905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5" name="TextBox 54"/>
          <p:cNvSpPr txBox="1"/>
          <p:nvPr/>
        </p:nvSpPr>
        <p:spPr>
          <a:xfrm>
            <a:off x="629686" y="4312551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Dirt bike Engine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2790" y="4812145"/>
            <a:ext cx="1625510" cy="33855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 w="3175">
                  <a:noFill/>
                </a:ln>
                <a:gradFill>
                  <a:gsLst>
                    <a:gs pos="22000">
                      <a:srgbClr val="FFFFFF">
                        <a:lumMod val="65000"/>
                      </a:srgbClr>
                    </a:gs>
                    <a:gs pos="45000">
                      <a:srgbClr val="FFFFFF">
                        <a:lumMod val="85000"/>
                      </a:srgbClr>
                    </a:gs>
                    <a:gs pos="90000">
                      <a:srgbClr val="A8A9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Eras Bold ITC" pitchFamily="34" charset="0"/>
              </a:rPr>
              <a:t>ADRENO 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5781" y="1059553"/>
            <a:ext cx="1901127" cy="33855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 w="3175">
                  <a:noFill/>
                </a:ln>
                <a:gradFill>
                  <a:gsLst>
                    <a:gs pos="22000">
                      <a:srgbClr val="FFFFFF">
                        <a:lumMod val="65000"/>
                      </a:srgbClr>
                    </a:gs>
                    <a:gs pos="45000">
                      <a:srgbClr val="FFFFFF">
                        <a:lumMod val="85000"/>
                      </a:srgbClr>
                    </a:gs>
                    <a:gs pos="90000">
                      <a:srgbClr val="A8A9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Eras Bold ITC" pitchFamily="34" charset="0"/>
              </a:rPr>
              <a:t>ADRENO 220/5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37126" y="1059463"/>
            <a:ext cx="1625510" cy="338554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3175">
                  <a:noFill/>
                </a:ln>
                <a:gradFill>
                  <a:gsLst>
                    <a:gs pos="22000">
                      <a:srgbClr val="FFFFFF">
                        <a:lumMod val="65000"/>
                      </a:srgbClr>
                    </a:gs>
                    <a:gs pos="45000">
                      <a:srgbClr val="FFFFFF">
                        <a:lumMod val="85000"/>
                      </a:srgbClr>
                    </a:gs>
                    <a:gs pos="90000">
                      <a:srgbClr val="A8A9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Eras Bold ITC" pitchFamily="34" charset="0"/>
              </a:rPr>
              <a:t>ADRENO 320</a:t>
            </a:r>
            <a:endParaRPr lang="en-US" sz="1600" b="1" dirty="0">
              <a:ln w="3175">
                <a:noFill/>
              </a:ln>
              <a:gradFill>
                <a:gsLst>
                  <a:gs pos="22000">
                    <a:srgbClr val="FFFFFF">
                      <a:lumMod val="65000"/>
                    </a:srgbClr>
                  </a:gs>
                  <a:gs pos="45000">
                    <a:srgbClr val="FFFFFF">
                      <a:lumMod val="85000"/>
                    </a:srgbClr>
                  </a:gs>
                  <a:gs pos="90000">
                    <a:srgbClr val="A8A9AC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Eras Bold ITC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19758" y="3342408"/>
            <a:ext cx="1625510" cy="338554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3175">
                  <a:noFill/>
                </a:ln>
                <a:gradFill>
                  <a:gsLst>
                    <a:gs pos="22000">
                      <a:srgbClr val="FFFFFF">
                        <a:lumMod val="65000"/>
                      </a:srgbClr>
                    </a:gs>
                    <a:gs pos="45000">
                      <a:srgbClr val="FFFFFF">
                        <a:lumMod val="85000"/>
                      </a:srgbClr>
                    </a:gs>
                    <a:gs pos="90000">
                      <a:srgbClr val="A8A9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Eras Bold ITC" pitchFamily="34" charset="0"/>
              </a:rPr>
              <a:t>ADRENO 305</a:t>
            </a:r>
            <a:endParaRPr lang="en-US" sz="1600" b="1" dirty="0">
              <a:ln w="3175">
                <a:noFill/>
              </a:ln>
              <a:gradFill>
                <a:gsLst>
                  <a:gs pos="22000">
                    <a:srgbClr val="FFFFFF">
                      <a:lumMod val="65000"/>
                    </a:srgbClr>
                  </a:gs>
                  <a:gs pos="45000">
                    <a:srgbClr val="FFFFFF">
                      <a:lumMod val="85000"/>
                    </a:srgbClr>
                  </a:gs>
                  <a:gs pos="90000">
                    <a:srgbClr val="A8A9AC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Eras Bold ITC" pitchFamily="34" charset="0"/>
            </a:endParaRPr>
          </a:p>
        </p:txBody>
      </p:sp>
      <p:sp>
        <p:nvSpPr>
          <p:cNvPr id="62" name="Striped Right Arrow 61"/>
          <p:cNvSpPr/>
          <p:nvPr/>
        </p:nvSpPr>
        <p:spPr bwMode="auto">
          <a:xfrm>
            <a:off x="1926077" y="1780162"/>
            <a:ext cx="1158233" cy="505838"/>
          </a:xfrm>
          <a:prstGeom prst="stripedRightArrow">
            <a:avLst/>
          </a:prstGeom>
          <a:solidFill>
            <a:srgbClr val="A2A2A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Striped Right Arrow 62"/>
          <p:cNvSpPr/>
          <p:nvPr/>
        </p:nvSpPr>
        <p:spPr bwMode="auto">
          <a:xfrm>
            <a:off x="1974715" y="3566809"/>
            <a:ext cx="909159" cy="505838"/>
          </a:xfrm>
          <a:prstGeom prst="stripedRightArrow">
            <a:avLst/>
          </a:prstGeom>
          <a:solidFill>
            <a:srgbClr val="A2A2A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331085" y="821507"/>
            <a:ext cx="4670411" cy="4956161"/>
            <a:chOff x="4331085" y="821507"/>
            <a:chExt cx="4670411" cy="4956161"/>
          </a:xfrm>
        </p:grpSpPr>
        <p:grpSp>
          <p:nvGrpSpPr>
            <p:cNvPr id="65" name="Group 44"/>
            <p:cNvGrpSpPr/>
            <p:nvPr/>
          </p:nvGrpSpPr>
          <p:grpSpPr>
            <a:xfrm>
              <a:off x="4331085" y="821507"/>
              <a:ext cx="4538595" cy="3417983"/>
              <a:chOff x="4331085" y="821507"/>
              <a:chExt cx="4538595" cy="3417983"/>
            </a:xfrm>
          </p:grpSpPr>
          <p:sp>
            <p:nvSpPr>
              <p:cNvPr id="67" name="Rounded Rectangle 66"/>
              <p:cNvSpPr/>
              <p:nvPr/>
            </p:nvSpPr>
            <p:spPr bwMode="auto">
              <a:xfrm>
                <a:off x="4930134" y="821507"/>
                <a:ext cx="1819072" cy="3406109"/>
              </a:xfrm>
              <a:prstGeom prst="roundRect">
                <a:avLst/>
              </a:prstGeom>
              <a:solidFill>
                <a:srgbClr val="5D6D9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68" name="Picture 16" descr="http://t0.gstatic.com/images?q=tbn:AXxUO2YpR9J1vM: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296396" y="1511449"/>
                <a:ext cx="1108672" cy="11378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5062025" y="2706877"/>
                <a:ext cx="1527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Airplane Jet Engine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015641" y="1047633"/>
                <a:ext cx="1625510" cy="338554"/>
              </a:xfrm>
              <a:prstGeom prst="rect">
                <a:avLst/>
              </a:prstGeom>
              <a:solidFill>
                <a:srgbClr val="5D8165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420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015641" y="3131499"/>
                <a:ext cx="1625510" cy="338554"/>
              </a:xfrm>
              <a:prstGeom prst="rect">
                <a:avLst/>
              </a:prstGeom>
              <a:solidFill>
                <a:srgbClr val="5D8165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410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015641" y="3604923"/>
                <a:ext cx="1625510" cy="338554"/>
              </a:xfrm>
              <a:prstGeom prst="rect">
                <a:avLst/>
              </a:prstGeom>
              <a:solidFill>
                <a:srgbClr val="5D8165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4-</a:t>
                </a:r>
                <a:r>
                  <a:rPr kumimoji="0" lang="en-US" sz="105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Lite</a:t>
                </a:r>
                <a:endParaRPr kumimoji="0" lang="en-US" sz="1600" b="1" i="0" u="none" strike="noStrike" kern="0" cap="none" spc="0" normalizeH="0" baseline="0" noProof="0" dirty="0" smtClean="0">
                  <a:ln w="3175">
                    <a:noFill/>
                  </a:ln>
                  <a:gradFill>
                    <a:gsLst>
                      <a:gs pos="22000">
                        <a:srgbClr val="FFFFFF">
                          <a:lumMod val="65000"/>
                        </a:srgbClr>
                      </a:gs>
                      <a:gs pos="45000">
                        <a:srgbClr val="FFFFFF">
                          <a:lumMod val="85000"/>
                        </a:srgbClr>
                      </a:gs>
                      <a:gs pos="90000">
                        <a:srgbClr val="A8A9AC">
                          <a:tint val="12000"/>
                          <a:satMod val="255000"/>
                        </a:srgb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uLnTx/>
                  <a:uFillTx/>
                  <a:latin typeface="Eras Bold ITC" pitchFamily="34" charset="0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 bwMode="auto">
              <a:xfrm>
                <a:off x="6877858" y="822559"/>
                <a:ext cx="1991822" cy="3416931"/>
              </a:xfrm>
              <a:prstGeom prst="roundRect">
                <a:avLst/>
              </a:prstGeom>
              <a:solidFill>
                <a:srgbClr val="5D6D9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33500" y="2709069"/>
                <a:ext cx="1527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Rocket Engine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060964" y="1062707"/>
                <a:ext cx="1625510" cy="338554"/>
              </a:xfrm>
              <a:prstGeom prst="rect">
                <a:avLst/>
              </a:prstGeom>
              <a:solidFill>
                <a:srgbClr val="911C1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520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060964" y="3134698"/>
                <a:ext cx="1625510" cy="338554"/>
              </a:xfrm>
              <a:prstGeom prst="rect">
                <a:avLst/>
              </a:prstGeom>
              <a:solidFill>
                <a:srgbClr val="911C1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510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026348" y="3608122"/>
                <a:ext cx="1694742" cy="338554"/>
              </a:xfrm>
              <a:prstGeom prst="rect">
                <a:avLst/>
              </a:prstGeom>
              <a:solidFill>
                <a:srgbClr val="911C1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ADRENO 5-</a:t>
                </a:r>
                <a:r>
                  <a:rPr kumimoji="0" lang="en-US" sz="1100" b="1" i="0" u="none" strike="noStrike" kern="0" cap="none" spc="0" normalizeH="0" baseline="0" noProof="0" dirty="0" smtClean="0">
                    <a:ln w="3175">
                      <a:noFill/>
                    </a:ln>
                    <a:gradFill>
                      <a:gsLst>
                        <a:gs pos="22000">
                          <a:srgbClr val="FFFFFF">
                            <a:lumMod val="65000"/>
                          </a:srgbClr>
                        </a:gs>
                        <a:gs pos="45000">
                          <a:srgbClr val="FFFFFF">
                            <a:lumMod val="85000"/>
                          </a:srgbClr>
                        </a:gs>
                        <a:gs pos="90000">
                          <a:srgbClr val="A8A9AC">
                            <a:tint val="12000"/>
                            <a:satMod val="255000"/>
                          </a:srgb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uLnTx/>
                    <a:uFillTx/>
                    <a:latin typeface="Eras Bold ITC" pitchFamily="34" charset="0"/>
                  </a:rPr>
                  <a:t>Lite</a:t>
                </a:r>
                <a:endParaRPr kumimoji="0" lang="en-US" sz="1600" b="1" i="0" u="none" strike="noStrike" kern="0" cap="none" spc="0" normalizeH="0" baseline="0" noProof="0" dirty="0" smtClean="0">
                  <a:ln w="3175">
                    <a:noFill/>
                  </a:ln>
                  <a:gradFill>
                    <a:gsLst>
                      <a:gs pos="22000">
                        <a:srgbClr val="FFFFFF">
                          <a:lumMod val="65000"/>
                        </a:srgbClr>
                      </a:gs>
                      <a:gs pos="45000">
                        <a:srgbClr val="FFFFFF">
                          <a:lumMod val="85000"/>
                        </a:srgbClr>
                      </a:gs>
                      <a:gs pos="90000">
                        <a:srgbClr val="A8A9AC">
                          <a:tint val="12000"/>
                          <a:satMod val="255000"/>
                        </a:srgb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uLnTx/>
                  <a:uFillTx/>
                  <a:latin typeface="Eras Bold ITC" pitchFamily="34" charset="0"/>
                </a:endParaRPr>
              </a:p>
            </p:txBody>
          </p:sp>
          <p:pic>
            <p:nvPicPr>
              <p:cNvPr id="78" name="Picture 18" descr="http://th279.photobucket.com/albums/kk141/Reneecgirl/Disney08/th_Disney08012.jpg">
                <a:hlinkClick r:id="rId13"/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160819" y="1515504"/>
                <a:ext cx="1395597" cy="1046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sp>
            <p:nvSpPr>
              <p:cNvPr id="79" name="Striped Right Arrow 78"/>
              <p:cNvSpPr/>
              <p:nvPr/>
            </p:nvSpPr>
            <p:spPr bwMode="auto">
              <a:xfrm>
                <a:off x="6488747" y="1782396"/>
                <a:ext cx="567448" cy="505838"/>
              </a:xfrm>
              <a:prstGeom prst="stripedRightArrow">
                <a:avLst/>
              </a:prstGeom>
              <a:solidFill>
                <a:srgbClr val="A2A2A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Striped Right Arrow 79"/>
              <p:cNvSpPr/>
              <p:nvPr/>
            </p:nvSpPr>
            <p:spPr bwMode="auto">
              <a:xfrm>
                <a:off x="4331085" y="1780206"/>
                <a:ext cx="901429" cy="505838"/>
              </a:xfrm>
              <a:prstGeom prst="stripedRightArrow">
                <a:avLst/>
              </a:prstGeom>
              <a:solidFill>
                <a:srgbClr val="A2A2A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4999512" y="4762005"/>
              <a:ext cx="40019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GPU Requirements will continue to Exponentially Increase over the next 5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3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Graphics in </a:t>
            </a:r>
            <a:r>
              <a:rPr lang="en-US" dirty="0"/>
              <a:t>Our Daily Life</a:t>
            </a:r>
          </a:p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GPU</a:t>
            </a:r>
          </a:p>
          <a:p>
            <a:r>
              <a:rPr lang="en-US" dirty="0" smtClean="0"/>
              <a:t>Basic 3D Pipeline</a:t>
            </a:r>
            <a:endParaRPr lang="en-US" dirty="0"/>
          </a:p>
          <a:p>
            <a:r>
              <a:rPr lang="en-US" dirty="0" smtClean="0"/>
              <a:t>Qualcomm </a:t>
            </a:r>
            <a:r>
              <a:rPr lang="en-US" dirty="0" err="1"/>
              <a:t>Adreno</a:t>
            </a:r>
            <a:r>
              <a:rPr lang="en-US" dirty="0"/>
              <a:t> Generation</a:t>
            </a:r>
          </a:p>
          <a:p>
            <a:r>
              <a:rPr lang="en-US" dirty="0"/>
              <a:t>Android Graphics </a:t>
            </a:r>
            <a:r>
              <a:rPr lang="en-US" dirty="0" smtClean="0"/>
              <a:t>Integration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Adreno</a:t>
            </a:r>
            <a:r>
              <a:rPr lang="en-US" dirty="0" smtClean="0"/>
              <a:t> 3xx GPU</a:t>
            </a:r>
            <a:endParaRPr lang="en-US" dirty="0"/>
          </a:p>
        </p:txBody>
      </p:sp>
      <p:pic>
        <p:nvPicPr>
          <p:cNvPr id="1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760413"/>
            <a:ext cx="43338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Rectangle 2"/>
          <p:cNvSpPr>
            <a:spLocks noChangeArrowheads="1"/>
          </p:cNvSpPr>
          <p:nvPr/>
        </p:nvSpPr>
        <p:spPr bwMode="auto">
          <a:xfrm>
            <a:off x="238125" y="950913"/>
            <a:ext cx="4572000" cy="47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sz="1600" dirty="0" err="1"/>
              <a:t>Adreno</a:t>
            </a:r>
            <a:r>
              <a:rPr lang="zh-CN" altLang="en-US" sz="1600" dirty="0"/>
              <a:t>™</a:t>
            </a:r>
            <a:r>
              <a:rPr lang="en-US" altLang="en-US" sz="1600" dirty="0"/>
              <a:t> 305 GPU (450 MHz) </a:t>
            </a:r>
          </a:p>
          <a:p>
            <a:pPr eaLnBrk="1" hangingPunct="1"/>
            <a:r>
              <a:rPr lang="en-US" altLang="en-US" sz="1600" dirty="0"/>
              <a:t>Same amount of ALUs as on </a:t>
            </a:r>
            <a:r>
              <a:rPr lang="en-US" altLang="en-US" sz="1600" dirty="0" err="1"/>
              <a:t>Adreno</a:t>
            </a:r>
            <a:r>
              <a:rPr lang="en-US" altLang="en-US" sz="1600" dirty="0"/>
              <a:t> 320 </a:t>
            </a:r>
          </a:p>
          <a:p>
            <a:pPr eaLnBrk="1" hangingPunct="1"/>
            <a:r>
              <a:rPr lang="en-US" altLang="en-US" sz="1600" dirty="0"/>
              <a:t>On-Chip Memory (OCMEM) For graphics, 128 KB(512K for 8x30) for fast Z, color, and stencil rendering </a:t>
            </a:r>
          </a:p>
          <a:p>
            <a:pPr eaLnBrk="1" hangingPunct="1"/>
            <a:r>
              <a:rPr lang="en-US" altLang="en-US" sz="1600" dirty="0"/>
              <a:t>No 2D hardware core (8x30) but still has C2D</a:t>
            </a:r>
          </a:p>
          <a:p>
            <a:pPr eaLnBrk="1" hangingPunct="1"/>
            <a:r>
              <a:rPr lang="en-US" altLang="en-US" sz="1600" dirty="0"/>
              <a:t> </a:t>
            </a:r>
          </a:p>
          <a:p>
            <a:pPr eaLnBrk="1" hangingPunct="1"/>
            <a:r>
              <a:rPr lang="en-US" altLang="en-US" sz="1600" dirty="0"/>
              <a:t>8x26: </a:t>
            </a:r>
          </a:p>
          <a:p>
            <a:pPr eaLnBrk="1" hangingPunct="1"/>
            <a:r>
              <a:rPr lang="en-US" altLang="en-US" sz="1600" dirty="0"/>
              <a:t>Adreno305,3D core 400MHz                 OpenGLES1.1 - 3.0                           OpenCL1.1e  </a:t>
            </a:r>
          </a:p>
          <a:p>
            <a:pPr eaLnBrk="1" hangingPunct="1"/>
            <a:r>
              <a:rPr lang="en-US" altLang="en-US" sz="1600" dirty="0"/>
              <a:t>Direct3D 9.3                                  </a:t>
            </a:r>
          </a:p>
          <a:p>
            <a:pPr eaLnBrk="1" hangingPunct="1"/>
            <a:r>
              <a:rPr lang="en-US" altLang="en-US" sz="1600" dirty="0"/>
              <a:t>EGL 1.4  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8x25: </a:t>
            </a:r>
          </a:p>
          <a:p>
            <a:pPr eaLnBrk="1" hangingPunct="1"/>
            <a:r>
              <a:rPr lang="en-US" altLang="en-US" sz="1600" dirty="0"/>
              <a:t>Adreno203, 3D core 245MHz</a:t>
            </a:r>
          </a:p>
          <a:p>
            <a:pPr eaLnBrk="1" hangingPunct="1"/>
            <a:r>
              <a:rPr lang="en-US" altLang="en-US" sz="1600" dirty="0"/>
              <a:t>OpenGLES1.1 - 2.0 </a:t>
            </a:r>
          </a:p>
          <a:p>
            <a:pPr eaLnBrk="1" hangingPunct="1"/>
            <a:r>
              <a:rPr lang="en-US" altLang="en-US" sz="1600" dirty="0"/>
              <a:t>Direct3D 9.0c</a:t>
            </a:r>
          </a:p>
          <a:p>
            <a:pPr eaLnBrk="1" hangingPunct="1"/>
            <a:r>
              <a:rPr lang="en-US" altLang="en-US" sz="1600" dirty="0"/>
              <a:t>EGL 1.4  </a:t>
            </a:r>
          </a:p>
        </p:txBody>
      </p:sp>
    </p:spTree>
    <p:extLst>
      <p:ext uri="{BB962C8B-B14F-4D97-AF65-F5344CB8AC3E}">
        <p14:creationId xmlns:p14="http://schemas.microsoft.com/office/powerpoint/2010/main" val="32461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Adreno</a:t>
            </a:r>
            <a:r>
              <a:rPr lang="en-US" dirty="0" smtClean="0"/>
              <a:t> 3xx </a:t>
            </a:r>
            <a:r>
              <a:rPr lang="en-US" dirty="0" smtClean="0"/>
              <a:t>GPU(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87" name="Group 89"/>
          <p:cNvGrpSpPr/>
          <p:nvPr/>
        </p:nvGrpSpPr>
        <p:grpSpPr>
          <a:xfrm>
            <a:off x="550129" y="701612"/>
            <a:ext cx="8335078" cy="1611758"/>
            <a:chOff x="550129" y="701612"/>
            <a:chExt cx="8335078" cy="1611758"/>
          </a:xfrm>
        </p:grpSpPr>
        <p:sp>
          <p:nvSpPr>
            <p:cNvPr id="88" name="TextBox 87"/>
            <p:cNvSpPr txBox="1"/>
            <p:nvPr/>
          </p:nvSpPr>
          <p:spPr>
            <a:xfrm>
              <a:off x="7349706" y="1012010"/>
              <a:ext cx="15355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TP: Texture Pipe</a:t>
              </a:r>
            </a:p>
          </p:txBody>
        </p:sp>
        <p:sp>
          <p:nvSpPr>
            <p:cNvPr id="89" name="Text Box 11"/>
            <p:cNvSpPr txBox="1">
              <a:spLocks noChangeArrowheads="1"/>
            </p:cNvSpPr>
            <p:nvPr/>
          </p:nvSpPr>
          <p:spPr bwMode="auto">
            <a:xfrm>
              <a:off x="550129" y="822239"/>
              <a:ext cx="15638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A8A9AC">
                      <a:lumMod val="50000"/>
                    </a:srgbClr>
                  </a:solidFill>
                  <a:effectLst/>
                  <a:uLnTx/>
                  <a:uFillTx/>
                </a:rPr>
                <a:t>400MHz</a:t>
              </a: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718839" y="1528127"/>
              <a:ext cx="7739406" cy="172662"/>
            </a:xfrm>
            <a:prstGeom prst="roundRect">
              <a:avLst/>
            </a:prstGeom>
            <a:gradFill rotWithShape="1">
              <a:gsLst>
                <a:gs pos="2000">
                  <a:srgbClr val="000000">
                    <a:alpha val="30000"/>
                  </a:srgbClr>
                </a:gs>
                <a:gs pos="51000">
                  <a:srgbClr val="6400FF">
                    <a:alpha val="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Scheduler</a:t>
              </a:r>
            </a:p>
          </p:txBody>
        </p:sp>
        <p:sp>
          <p:nvSpPr>
            <p:cNvPr id="91" name="Down Arrow 90"/>
            <p:cNvSpPr/>
            <p:nvPr/>
          </p:nvSpPr>
          <p:spPr bwMode="auto">
            <a:xfrm>
              <a:off x="5060890" y="832348"/>
              <a:ext cx="792698" cy="705035"/>
            </a:xfrm>
            <a:prstGeom prst="downArrow">
              <a:avLst/>
            </a:prstGeom>
            <a:solidFill>
              <a:srgbClr val="709F31"/>
            </a:solidFill>
            <a:ln w="9525" cap="flat" cmpd="sng" algn="ctr">
              <a:solidFill>
                <a:srgbClr val="5D6D9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OGL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VTX</a:t>
              </a:r>
            </a:p>
          </p:txBody>
        </p:sp>
        <p:sp>
          <p:nvSpPr>
            <p:cNvPr id="92" name="Down Arrow 91"/>
            <p:cNvSpPr/>
            <p:nvPr/>
          </p:nvSpPr>
          <p:spPr bwMode="auto">
            <a:xfrm>
              <a:off x="4127036" y="1696368"/>
              <a:ext cx="823486" cy="617002"/>
            </a:xfrm>
            <a:prstGeom prst="downArrow">
              <a:avLst/>
            </a:prstGeom>
            <a:gradFill rotWithShape="1">
              <a:gsLst>
                <a:gs pos="0">
                  <a:srgbClr val="5D6D93">
                    <a:tint val="50000"/>
                    <a:satMod val="300000"/>
                  </a:srgbClr>
                </a:gs>
                <a:gs pos="35000">
                  <a:srgbClr val="5D6D93">
                    <a:tint val="37000"/>
                    <a:satMod val="300000"/>
                  </a:srgbClr>
                </a:gs>
                <a:gs pos="100000">
                  <a:srgbClr val="5D6D9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D6D9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Thread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3594014" y="701612"/>
              <a:ext cx="1178350" cy="520536"/>
            </a:xfrm>
            <a:prstGeom prst="rect">
              <a:avLst/>
            </a:prstGeom>
            <a:solidFill>
              <a:srgbClr val="47A3B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3D Application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Down Arrow 93"/>
            <p:cNvSpPr/>
            <p:nvPr/>
          </p:nvSpPr>
          <p:spPr bwMode="auto">
            <a:xfrm>
              <a:off x="6081970" y="847587"/>
              <a:ext cx="792698" cy="705035"/>
            </a:xfrm>
            <a:prstGeom prst="downArrow">
              <a:avLst/>
            </a:prstGeom>
            <a:solidFill>
              <a:srgbClr val="3C4AB4"/>
            </a:solidFill>
            <a:ln w="9525" cap="flat" cmpd="sng" algn="ctr">
              <a:solidFill>
                <a:srgbClr val="5D6D9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OCL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Work Groups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04113" y="703183"/>
              <a:ext cx="1178350" cy="520536"/>
            </a:xfrm>
            <a:prstGeom prst="rect">
              <a:avLst/>
            </a:prstGeom>
            <a:solidFill>
              <a:srgbClr val="772D3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Application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6" name="Down Arrow 95"/>
            <p:cNvSpPr/>
            <p:nvPr/>
          </p:nvSpPr>
          <p:spPr bwMode="auto">
            <a:xfrm>
              <a:off x="2604745" y="1206169"/>
              <a:ext cx="553437" cy="356951"/>
            </a:xfrm>
            <a:prstGeom prst="downArrow">
              <a:avLst/>
            </a:prstGeom>
            <a:gradFill rotWithShape="1">
              <a:gsLst>
                <a:gs pos="0">
                  <a:srgbClr val="5D6D93">
                    <a:tint val="50000"/>
                    <a:satMod val="300000"/>
                  </a:srgbClr>
                </a:gs>
                <a:gs pos="35000">
                  <a:srgbClr val="5D6D93">
                    <a:tint val="37000"/>
                    <a:satMod val="300000"/>
                  </a:srgbClr>
                </a:gs>
                <a:gs pos="100000">
                  <a:srgbClr val="5D6D9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D6D9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7" name="Down Arrow 96"/>
            <p:cNvSpPr/>
            <p:nvPr/>
          </p:nvSpPr>
          <p:spPr bwMode="auto">
            <a:xfrm>
              <a:off x="3889825" y="1204598"/>
              <a:ext cx="553437" cy="356951"/>
            </a:xfrm>
            <a:prstGeom prst="downArrow">
              <a:avLst/>
            </a:prstGeom>
            <a:gradFill rotWithShape="1">
              <a:gsLst>
                <a:gs pos="0">
                  <a:srgbClr val="5D6D93">
                    <a:tint val="50000"/>
                    <a:satMod val="300000"/>
                  </a:srgbClr>
                </a:gs>
                <a:gs pos="35000">
                  <a:srgbClr val="5D6D93">
                    <a:tint val="37000"/>
                    <a:satMod val="300000"/>
                  </a:srgbClr>
                </a:gs>
                <a:gs pos="100000">
                  <a:srgbClr val="5D6D9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D6D9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anchor="ctr" anchorCtr="1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98" name="Group 87"/>
          <p:cNvGrpSpPr/>
          <p:nvPr/>
        </p:nvGrpSpPr>
        <p:grpSpPr>
          <a:xfrm>
            <a:off x="155644" y="2349123"/>
            <a:ext cx="8533099" cy="4508877"/>
            <a:chOff x="155644" y="2349123"/>
            <a:chExt cx="8533099" cy="4508877"/>
          </a:xfrm>
        </p:grpSpPr>
        <p:sp>
          <p:nvSpPr>
            <p:cNvPr id="99" name="Rectangle 98"/>
            <p:cNvSpPr/>
            <p:nvPr/>
          </p:nvSpPr>
          <p:spPr bwMode="auto">
            <a:xfrm>
              <a:off x="7168536" y="2406783"/>
              <a:ext cx="456006" cy="3908291"/>
            </a:xfrm>
            <a:prstGeom prst="rect">
              <a:avLst/>
            </a:prstGeom>
            <a:gradFill rotWithShape="1">
              <a:gsLst>
                <a:gs pos="0">
                  <a:srgbClr val="A8A9AC">
                    <a:shade val="51000"/>
                    <a:satMod val="130000"/>
                  </a:srgbClr>
                </a:gs>
                <a:gs pos="80000">
                  <a:srgbClr val="A8A9AC">
                    <a:shade val="93000"/>
                    <a:satMod val="130000"/>
                  </a:srgbClr>
                </a:gs>
                <a:gs pos="100000">
                  <a:srgbClr val="A8A9AC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vert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Unified L2 Cache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5644" y="2510599"/>
              <a:ext cx="1043371" cy="3679004"/>
            </a:xfrm>
            <a:prstGeom prst="rect">
              <a:avLst/>
            </a:prstGeom>
            <a:gradFill rotWithShape="1">
              <a:gsLst>
                <a:gs pos="0">
                  <a:srgbClr val="5D8165">
                    <a:shade val="51000"/>
                    <a:satMod val="130000"/>
                  </a:srgbClr>
                </a:gs>
                <a:gs pos="80000">
                  <a:srgbClr val="5D8165">
                    <a:shade val="93000"/>
                    <a:satMod val="130000"/>
                  </a:srgbClr>
                </a:gs>
                <a:gs pos="100000">
                  <a:srgbClr val="5D8165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Post </a:t>
              </a:r>
              <a:r>
                <a:rPr lang="en-US" sz="1400" kern="0" noProof="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lang="en-US" sz="1400" kern="0" dirty="0" err="1" smtClean="0">
                  <a:solidFill>
                    <a:srgbClr val="FFFFFF"/>
                  </a:solidFill>
                  <a:latin typeface="Arial"/>
                  <a:cs typeface="Arial"/>
                </a:rPr>
                <a:t>rans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formVertex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Cache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546488" y="2349123"/>
              <a:ext cx="4956047" cy="1005840"/>
            </a:xfrm>
            <a:prstGeom prst="rect">
              <a:avLst/>
            </a:prstGeom>
            <a:solidFill>
              <a:srgbClr val="A8A9AC"/>
            </a:solidFill>
            <a:ln w="25400" cap="flat" cmpd="sng" algn="ctr">
              <a:solidFill>
                <a:srgbClr val="A8A9AC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5504295" y="2442690"/>
              <a:ext cx="769639" cy="467833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L1 Cache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672808" y="2443312"/>
              <a:ext cx="839156" cy="248888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4682879" y="2900447"/>
              <a:ext cx="1591058" cy="384340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Render Backend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967111" y="2413950"/>
              <a:ext cx="2057401" cy="894229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Shader Processor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6" name="Left Arrow 105"/>
            <p:cNvSpPr/>
            <p:nvPr/>
          </p:nvSpPr>
          <p:spPr bwMode="auto">
            <a:xfrm>
              <a:off x="4007975" y="2494931"/>
              <a:ext cx="656145" cy="209821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07" name="Left Arrow 106"/>
            <p:cNvSpPr/>
            <p:nvPr/>
          </p:nvSpPr>
          <p:spPr bwMode="auto">
            <a:xfrm>
              <a:off x="4009562" y="2677181"/>
              <a:ext cx="654557" cy="208467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08" name="Left Arrow 107"/>
            <p:cNvSpPr/>
            <p:nvPr/>
          </p:nvSpPr>
          <p:spPr bwMode="auto">
            <a:xfrm>
              <a:off x="6244277" y="2442689"/>
              <a:ext cx="905943" cy="442133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data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9" name="Down Arrow 108"/>
            <p:cNvSpPr/>
            <p:nvPr/>
          </p:nvSpPr>
          <p:spPr bwMode="auto">
            <a:xfrm rot="5400000">
              <a:off x="1379016" y="2497661"/>
              <a:ext cx="361948" cy="7768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D8165">
                <a:lumMod val="75000"/>
                <a:alpha val="75000"/>
              </a:srgbClr>
            </a:solidFill>
            <a:ln w="9525" cap="flat" cmpd="sng" algn="ctr">
              <a:solidFill>
                <a:srgbClr val="911C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182880" tIns="0" rIns="18288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83525" y="2681864"/>
              <a:ext cx="839157" cy="220861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1543440" y="3342771"/>
              <a:ext cx="4956047" cy="1005840"/>
            </a:xfrm>
            <a:prstGeom prst="rect">
              <a:avLst/>
            </a:prstGeom>
            <a:solidFill>
              <a:srgbClr val="A8A9AC"/>
            </a:solidFill>
            <a:ln w="25400" cap="flat" cmpd="sng" algn="ctr">
              <a:solidFill>
                <a:srgbClr val="A8A9AC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501247" y="3436338"/>
              <a:ext cx="769639" cy="467833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L1 Cache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4669760" y="3436960"/>
              <a:ext cx="839156" cy="248888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79831" y="3894095"/>
              <a:ext cx="1591058" cy="384340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Render Backend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964063" y="3407598"/>
              <a:ext cx="2057401" cy="894229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Shader Processor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6" name="Left Arrow 115"/>
            <p:cNvSpPr/>
            <p:nvPr/>
          </p:nvSpPr>
          <p:spPr bwMode="auto">
            <a:xfrm>
              <a:off x="4004927" y="3488579"/>
              <a:ext cx="656145" cy="209821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17" name="Left Arrow 116"/>
            <p:cNvSpPr/>
            <p:nvPr/>
          </p:nvSpPr>
          <p:spPr bwMode="auto">
            <a:xfrm>
              <a:off x="4006514" y="3670829"/>
              <a:ext cx="654557" cy="208467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18" name="Left Arrow 117"/>
            <p:cNvSpPr/>
            <p:nvPr/>
          </p:nvSpPr>
          <p:spPr bwMode="auto">
            <a:xfrm>
              <a:off x="6241230" y="3436338"/>
              <a:ext cx="900364" cy="401774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data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680477" y="3675512"/>
              <a:ext cx="839157" cy="220861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543440" y="4321179"/>
              <a:ext cx="4956047" cy="1005840"/>
            </a:xfrm>
            <a:prstGeom prst="rect">
              <a:avLst/>
            </a:prstGeom>
            <a:solidFill>
              <a:srgbClr val="A8A9AC"/>
            </a:solidFill>
            <a:ln w="25400" cap="flat" cmpd="sng" algn="ctr">
              <a:solidFill>
                <a:srgbClr val="A8A9AC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5501247" y="4414746"/>
              <a:ext cx="769639" cy="467833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L1 Cache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4669760" y="4415368"/>
              <a:ext cx="839156" cy="248888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4679831" y="4872503"/>
              <a:ext cx="1591058" cy="384340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Render Backend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1964063" y="4386006"/>
              <a:ext cx="2057401" cy="894229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Shader Processor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5" name="Left Arrow 124"/>
            <p:cNvSpPr/>
            <p:nvPr/>
          </p:nvSpPr>
          <p:spPr bwMode="auto">
            <a:xfrm>
              <a:off x="4004927" y="4466987"/>
              <a:ext cx="656145" cy="209821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26" name="Left Arrow 125"/>
            <p:cNvSpPr/>
            <p:nvPr/>
          </p:nvSpPr>
          <p:spPr bwMode="auto">
            <a:xfrm>
              <a:off x="4006514" y="4649237"/>
              <a:ext cx="654557" cy="208467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27" name="Left Arrow 126"/>
            <p:cNvSpPr/>
            <p:nvPr/>
          </p:nvSpPr>
          <p:spPr bwMode="auto">
            <a:xfrm>
              <a:off x="6241230" y="4414746"/>
              <a:ext cx="900364" cy="401774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data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4680477" y="4653920"/>
              <a:ext cx="839157" cy="220861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543440" y="5336163"/>
              <a:ext cx="4956047" cy="1005840"/>
            </a:xfrm>
            <a:prstGeom prst="rect">
              <a:avLst/>
            </a:prstGeom>
            <a:solidFill>
              <a:srgbClr val="A8A9AC"/>
            </a:solidFill>
            <a:ln w="25400" cap="flat" cmpd="sng" algn="ctr">
              <a:solidFill>
                <a:srgbClr val="A8A9AC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5501247" y="5429730"/>
              <a:ext cx="769639" cy="467833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L1 Cache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4669760" y="5430352"/>
              <a:ext cx="839156" cy="248888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4679831" y="5887487"/>
              <a:ext cx="1591058" cy="384340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Render Backend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1964063" y="5400990"/>
              <a:ext cx="2057401" cy="894229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Shader Processor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4" name="Left Arrow 133"/>
            <p:cNvSpPr/>
            <p:nvPr/>
          </p:nvSpPr>
          <p:spPr bwMode="auto">
            <a:xfrm>
              <a:off x="4004927" y="5481971"/>
              <a:ext cx="656145" cy="209821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35" name="Left Arrow 134"/>
            <p:cNvSpPr/>
            <p:nvPr/>
          </p:nvSpPr>
          <p:spPr bwMode="auto">
            <a:xfrm>
              <a:off x="4006514" y="5664221"/>
              <a:ext cx="654557" cy="208467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</a:p>
          </p:txBody>
        </p:sp>
        <p:sp>
          <p:nvSpPr>
            <p:cNvPr id="136" name="Left Arrow 135"/>
            <p:cNvSpPr/>
            <p:nvPr/>
          </p:nvSpPr>
          <p:spPr bwMode="auto">
            <a:xfrm>
              <a:off x="6241230" y="5429730"/>
              <a:ext cx="900364" cy="401774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Texture </a:t>
              </a: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data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4680477" y="5668904"/>
              <a:ext cx="839157" cy="220861"/>
            </a:xfrm>
            <a:prstGeom prst="rect">
              <a:avLst/>
            </a:prstGeom>
            <a:gradFill rotWithShape="1">
              <a:gsLst>
                <a:gs pos="0">
                  <a:srgbClr val="5D6D93">
                    <a:shade val="51000"/>
                    <a:satMod val="130000"/>
                  </a:srgbClr>
                </a:gs>
                <a:gs pos="80000">
                  <a:srgbClr val="5D6D93">
                    <a:shade val="93000"/>
                    <a:satMod val="130000"/>
                  </a:srgbClr>
                </a:gs>
                <a:gs pos="100000">
                  <a:srgbClr val="5D6D93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232737" y="2734758"/>
              <a:ext cx="456006" cy="2818317"/>
            </a:xfrm>
            <a:prstGeom prst="rect">
              <a:avLst/>
            </a:prstGeom>
            <a:solidFill>
              <a:srgbClr val="C45C04">
                <a:lumMod val="60000"/>
                <a:lumOff val="4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vert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External Memory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9" name="Left-Right Arrow 138"/>
            <p:cNvSpPr/>
            <p:nvPr/>
          </p:nvSpPr>
          <p:spPr bwMode="auto">
            <a:xfrm>
              <a:off x="6258855" y="2914260"/>
              <a:ext cx="922995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Color &amp; Z</a:t>
              </a:r>
            </a:p>
          </p:txBody>
        </p:sp>
        <p:sp>
          <p:nvSpPr>
            <p:cNvPr id="140" name="Left-Right Arrow 139"/>
            <p:cNvSpPr/>
            <p:nvPr/>
          </p:nvSpPr>
          <p:spPr bwMode="auto">
            <a:xfrm>
              <a:off x="6260427" y="3915072"/>
              <a:ext cx="921423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Color &amp; Z</a:t>
              </a:r>
            </a:p>
          </p:txBody>
        </p:sp>
        <p:sp>
          <p:nvSpPr>
            <p:cNvPr id="141" name="Left-Right Arrow 140"/>
            <p:cNvSpPr/>
            <p:nvPr/>
          </p:nvSpPr>
          <p:spPr bwMode="auto">
            <a:xfrm>
              <a:off x="6271424" y="4897031"/>
              <a:ext cx="910426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Color &amp; Z</a:t>
              </a:r>
            </a:p>
          </p:txBody>
        </p:sp>
        <p:sp>
          <p:nvSpPr>
            <p:cNvPr id="142" name="Left-Right Arrow 141"/>
            <p:cNvSpPr/>
            <p:nvPr/>
          </p:nvSpPr>
          <p:spPr bwMode="auto">
            <a:xfrm>
              <a:off x="6244714" y="5916697"/>
              <a:ext cx="984761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Color &amp; Z</a:t>
              </a:r>
            </a:p>
          </p:txBody>
        </p:sp>
        <p:grpSp>
          <p:nvGrpSpPr>
            <p:cNvPr id="143" name="Group 87"/>
            <p:cNvGrpSpPr/>
            <p:nvPr/>
          </p:nvGrpSpPr>
          <p:grpSpPr>
            <a:xfrm>
              <a:off x="4023856" y="2860815"/>
              <a:ext cx="669243" cy="478406"/>
              <a:chOff x="1758375" y="1685677"/>
              <a:chExt cx="628351" cy="478406"/>
            </a:xfrm>
          </p:grpSpPr>
          <p:sp>
            <p:nvSpPr>
              <p:cNvPr id="169" name="Down Arrow 168"/>
              <p:cNvSpPr/>
              <p:nvPr/>
            </p:nvSpPr>
            <p:spPr bwMode="auto">
              <a:xfrm rot="5400000" flipV="1">
                <a:off x="1908882" y="15351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70" name="Down Arrow 169"/>
              <p:cNvSpPr/>
              <p:nvPr/>
            </p:nvSpPr>
            <p:spPr bwMode="auto">
              <a:xfrm rot="5400000" flipV="1">
                <a:off x="1910213" y="16875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grpSp>
          <p:nvGrpSpPr>
            <p:cNvPr id="144" name="Group 89"/>
            <p:cNvGrpSpPr/>
            <p:nvPr/>
          </p:nvGrpSpPr>
          <p:grpSpPr>
            <a:xfrm>
              <a:off x="4025187" y="3856021"/>
              <a:ext cx="669243" cy="478406"/>
              <a:chOff x="1758375" y="1685677"/>
              <a:chExt cx="628351" cy="478406"/>
            </a:xfrm>
          </p:grpSpPr>
          <p:sp>
            <p:nvSpPr>
              <p:cNvPr id="167" name="Down Arrow 166"/>
              <p:cNvSpPr/>
              <p:nvPr/>
            </p:nvSpPr>
            <p:spPr bwMode="auto">
              <a:xfrm rot="5400000" flipV="1">
                <a:off x="1908882" y="15351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8" name="Down Arrow 167"/>
              <p:cNvSpPr/>
              <p:nvPr/>
            </p:nvSpPr>
            <p:spPr bwMode="auto">
              <a:xfrm rot="5400000" flipV="1">
                <a:off x="1910213" y="16875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grpSp>
          <p:nvGrpSpPr>
            <p:cNvPr id="145" name="Group 114"/>
            <p:cNvGrpSpPr/>
            <p:nvPr/>
          </p:nvGrpSpPr>
          <p:grpSpPr>
            <a:xfrm>
              <a:off x="4025181" y="4834056"/>
              <a:ext cx="669243" cy="478406"/>
              <a:chOff x="1758375" y="1685677"/>
              <a:chExt cx="628351" cy="478406"/>
            </a:xfrm>
          </p:grpSpPr>
          <p:sp>
            <p:nvSpPr>
              <p:cNvPr id="165" name="Down Arrow 164"/>
              <p:cNvSpPr/>
              <p:nvPr/>
            </p:nvSpPr>
            <p:spPr bwMode="auto">
              <a:xfrm rot="5400000" flipV="1">
                <a:off x="1908882" y="15351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6" name="Down Arrow 165"/>
              <p:cNvSpPr/>
              <p:nvPr/>
            </p:nvSpPr>
            <p:spPr bwMode="auto">
              <a:xfrm rot="5400000" flipV="1">
                <a:off x="1910213" y="16875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grpSp>
          <p:nvGrpSpPr>
            <p:cNvPr id="146" name="Group 117"/>
            <p:cNvGrpSpPr/>
            <p:nvPr/>
          </p:nvGrpSpPr>
          <p:grpSpPr>
            <a:xfrm>
              <a:off x="4025180" y="5859783"/>
              <a:ext cx="669243" cy="478406"/>
              <a:chOff x="1758375" y="1685677"/>
              <a:chExt cx="628351" cy="478406"/>
            </a:xfrm>
          </p:grpSpPr>
          <p:sp>
            <p:nvSpPr>
              <p:cNvPr id="163" name="Down Arrow 162"/>
              <p:cNvSpPr/>
              <p:nvPr/>
            </p:nvSpPr>
            <p:spPr bwMode="auto">
              <a:xfrm rot="5400000" flipV="1">
                <a:off x="1908882" y="15351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4" name="Down Arrow 163"/>
              <p:cNvSpPr/>
              <p:nvPr/>
            </p:nvSpPr>
            <p:spPr bwMode="auto">
              <a:xfrm rot="5400000" flipV="1">
                <a:off x="1910213" y="1687570"/>
                <a:ext cx="326006" cy="627020"/>
              </a:xfrm>
              <a:prstGeom prst="downArrow">
                <a:avLst/>
              </a:prstGeom>
              <a:gradFill rotWithShape="1">
                <a:gsLst>
                  <a:gs pos="0">
                    <a:srgbClr val="911C1F">
                      <a:tint val="50000"/>
                      <a:satMod val="300000"/>
                    </a:srgbClr>
                  </a:gs>
                  <a:gs pos="35000">
                    <a:srgbClr val="911C1F">
                      <a:tint val="37000"/>
                      <a:satMod val="300000"/>
                    </a:srgbClr>
                  </a:gs>
                  <a:gs pos="100000">
                    <a:srgbClr val="911C1F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11C1F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vert" lIns="182880" tIns="0" rIns="18288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Pixel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47" name="Down Arrow 146"/>
            <p:cNvSpPr/>
            <p:nvPr/>
          </p:nvSpPr>
          <p:spPr bwMode="auto">
            <a:xfrm rot="5400000">
              <a:off x="1388541" y="3478736"/>
              <a:ext cx="361948" cy="7768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D8165">
                <a:lumMod val="75000"/>
                <a:alpha val="75000"/>
              </a:srgbClr>
            </a:solidFill>
            <a:ln w="9525" cap="flat" cmpd="sng" algn="ctr">
              <a:solidFill>
                <a:srgbClr val="911C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182880" tIns="0" rIns="18288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333355" y="3743325"/>
              <a:ext cx="6205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Vertex</a:t>
              </a:r>
            </a:p>
          </p:txBody>
        </p:sp>
        <p:sp>
          <p:nvSpPr>
            <p:cNvPr id="149" name="Down Arrow 148"/>
            <p:cNvSpPr/>
            <p:nvPr/>
          </p:nvSpPr>
          <p:spPr bwMode="auto">
            <a:xfrm rot="5400000">
              <a:off x="1388541" y="4459811"/>
              <a:ext cx="361948" cy="7768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D8165">
                <a:lumMod val="75000"/>
                <a:alpha val="75000"/>
              </a:srgbClr>
            </a:solidFill>
            <a:ln w="9525" cap="flat" cmpd="sng" algn="ctr">
              <a:solidFill>
                <a:srgbClr val="911C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182880" tIns="0" rIns="18288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23830" y="4714875"/>
              <a:ext cx="6205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Vertex</a:t>
              </a:r>
            </a:p>
          </p:txBody>
        </p:sp>
        <p:sp>
          <p:nvSpPr>
            <p:cNvPr id="151" name="Down Arrow 150"/>
            <p:cNvSpPr/>
            <p:nvPr/>
          </p:nvSpPr>
          <p:spPr bwMode="auto">
            <a:xfrm rot="5400000">
              <a:off x="1398066" y="5459936"/>
              <a:ext cx="361948" cy="7768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D8165">
                <a:lumMod val="75000"/>
                <a:alpha val="75000"/>
              </a:srgbClr>
            </a:solidFill>
            <a:ln w="9525" cap="flat" cmpd="sng" algn="ctr">
              <a:solidFill>
                <a:srgbClr val="911C1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182880" tIns="0" rIns="18288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342880" y="5724525"/>
              <a:ext cx="6205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Vertex</a:t>
              </a:r>
            </a:p>
          </p:txBody>
        </p:sp>
        <p:sp>
          <p:nvSpPr>
            <p:cNvPr id="153" name="Left-Right Arrow 152"/>
            <p:cNvSpPr/>
            <p:nvPr/>
          </p:nvSpPr>
          <p:spPr bwMode="auto">
            <a:xfrm>
              <a:off x="7593928" y="3857922"/>
              <a:ext cx="702348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Left-Right Arrow 153"/>
            <p:cNvSpPr/>
            <p:nvPr/>
          </p:nvSpPr>
          <p:spPr bwMode="auto">
            <a:xfrm>
              <a:off x="7603453" y="3505497"/>
              <a:ext cx="702348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Left-Right Arrow 154"/>
            <p:cNvSpPr/>
            <p:nvPr/>
          </p:nvSpPr>
          <p:spPr bwMode="auto">
            <a:xfrm>
              <a:off x="7612978" y="4257972"/>
              <a:ext cx="683297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eft-Right Arrow 155"/>
            <p:cNvSpPr/>
            <p:nvPr/>
          </p:nvSpPr>
          <p:spPr bwMode="auto">
            <a:xfrm>
              <a:off x="7612978" y="4629447"/>
              <a:ext cx="692822" cy="339364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eft-Right Arrow 156"/>
            <p:cNvSpPr/>
            <p:nvPr/>
          </p:nvSpPr>
          <p:spPr bwMode="auto">
            <a:xfrm rot="16200000">
              <a:off x="5357706" y="4710001"/>
              <a:ext cx="3391119" cy="200027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Left-Right Arrow 157"/>
            <p:cNvSpPr/>
            <p:nvPr/>
          </p:nvSpPr>
          <p:spPr bwMode="auto">
            <a:xfrm rot="16200000">
              <a:off x="5719766" y="5224460"/>
              <a:ext cx="2381251" cy="200027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Left-Right Arrow 158"/>
            <p:cNvSpPr/>
            <p:nvPr/>
          </p:nvSpPr>
          <p:spPr bwMode="auto">
            <a:xfrm rot="16200000">
              <a:off x="6057905" y="5705472"/>
              <a:ext cx="1400176" cy="200029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Left-Right Arrow 159"/>
            <p:cNvSpPr/>
            <p:nvPr/>
          </p:nvSpPr>
          <p:spPr bwMode="auto">
            <a:xfrm rot="16200000">
              <a:off x="6419852" y="6200772"/>
              <a:ext cx="428626" cy="180980"/>
            </a:xfrm>
            <a:prstGeom prst="leftRightArrow">
              <a:avLst/>
            </a:prstGeom>
            <a:solidFill>
              <a:srgbClr val="C45C04">
                <a:lumMod val="60000"/>
                <a:lumOff val="40000"/>
                <a:alpha val="5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 rot="16200000">
              <a:off x="6758586" y="5882286"/>
              <a:ext cx="456006" cy="1495422"/>
            </a:xfrm>
            <a:prstGeom prst="rect">
              <a:avLst/>
            </a:prstGeom>
            <a:solidFill>
              <a:srgbClr val="C45C04">
                <a:lumMod val="60000"/>
                <a:lumOff val="4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vert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GMEM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314305" y="2752725"/>
              <a:ext cx="6205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Vertex</a:t>
              </a:r>
            </a:p>
          </p:txBody>
        </p:sp>
      </p:grpSp>
      <p:sp>
        <p:nvSpPr>
          <p:cNvPr id="171" name="Rectangle 170"/>
          <p:cNvSpPr/>
          <p:nvPr/>
        </p:nvSpPr>
        <p:spPr bwMode="auto">
          <a:xfrm>
            <a:off x="1536970" y="2344366"/>
            <a:ext cx="4961107" cy="9922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55644" y="1789888"/>
            <a:ext cx="360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“SP” Unit for A3XX Tiers</a:t>
            </a:r>
            <a:endParaRPr lang="en-US" dirty="0"/>
          </a:p>
        </p:txBody>
      </p:sp>
      <p:cxnSp>
        <p:nvCxnSpPr>
          <p:cNvPr id="173" name="Straight Arrow Connector 172"/>
          <p:cNvCxnSpPr/>
          <p:nvPr/>
        </p:nvCxnSpPr>
        <p:spPr bwMode="auto">
          <a:xfrm rot="16200000" flipH="1">
            <a:off x="1332689" y="2140084"/>
            <a:ext cx="214008" cy="155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1353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Android Graphics Integration</a:t>
            </a:r>
          </a:p>
          <a:p>
            <a:endParaRPr lang="en-US" sz="2800" dirty="0"/>
          </a:p>
          <a:p>
            <a:r>
              <a:rPr lang="en-US" sz="1400" dirty="0" smtClean="0"/>
              <a:t>Android Graphics </a:t>
            </a:r>
            <a:r>
              <a:rPr lang="en-US" sz="1400" dirty="0" smtClean="0"/>
              <a:t>stack</a:t>
            </a:r>
          </a:p>
          <a:p>
            <a:r>
              <a:rPr lang="en-US" sz="1400" dirty="0" err="1" smtClean="0"/>
              <a:t>Adreno</a:t>
            </a:r>
            <a:r>
              <a:rPr lang="en-US" sz="1400" dirty="0" smtClean="0"/>
              <a:t> Graphics </a:t>
            </a:r>
            <a:r>
              <a:rPr lang="en-US" sz="1400" dirty="0"/>
              <a:t>Driver Architecture</a:t>
            </a:r>
            <a:endParaRPr lang="en-US" sz="1400" dirty="0" smtClean="0"/>
          </a:p>
          <a:p>
            <a:r>
              <a:rPr lang="en-US" altLang="en-US" sz="1400" dirty="0" err="1"/>
              <a:t>Adreno</a:t>
            </a:r>
            <a:r>
              <a:rPr lang="en-US" altLang="en-US" sz="1400" dirty="0"/>
              <a:t> features overview</a:t>
            </a:r>
            <a:endParaRPr lang="en-US" sz="1400" dirty="0" smtClean="0"/>
          </a:p>
          <a:p>
            <a:r>
              <a:rPr lang="en-US" sz="1400" dirty="0" smtClean="0"/>
              <a:t>How to composite windows?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35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24" y="-1"/>
            <a:ext cx="8742813" cy="731521"/>
          </a:xfrm>
        </p:spPr>
        <p:txBody>
          <a:bodyPr/>
          <a:lstStyle/>
          <a:p>
            <a:r>
              <a:rPr lang="en-US" dirty="0" smtClean="0"/>
              <a:t>Android Graphics Stack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384669" y="895350"/>
            <a:ext cx="8665137" cy="5430421"/>
            <a:chOff x="384669" y="895350"/>
            <a:chExt cx="8665137" cy="5430421"/>
          </a:xfrm>
        </p:grpSpPr>
        <p:sp>
          <p:nvSpPr>
            <p:cNvPr id="59" name="Rectangle 58"/>
            <p:cNvSpPr/>
            <p:nvPr/>
          </p:nvSpPr>
          <p:spPr bwMode="auto">
            <a:xfrm>
              <a:off x="856528" y="5590452"/>
              <a:ext cx="6296748" cy="659757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44952" y="4571879"/>
              <a:ext cx="6308323" cy="914400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44952" y="895350"/>
              <a:ext cx="6308323" cy="3537633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232620" y="979748"/>
              <a:ext cx="5149892" cy="486137"/>
            </a:xfrm>
            <a:prstGeom prst="rect">
              <a:avLst/>
            </a:prstGeom>
            <a:solidFill>
              <a:srgbClr val="911C1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2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Graphics Application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865376" y="2096825"/>
              <a:ext cx="2511784" cy="486137"/>
            </a:xfrm>
            <a:prstGeom prst="rect">
              <a:avLst/>
            </a:prstGeom>
            <a:solidFill>
              <a:srgbClr val="BFAC3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   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Surface Flinger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4039565" y="2920557"/>
              <a:ext cx="1427544" cy="598026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EGL Wrapper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  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(libEGL.so)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3646025" y="3813757"/>
              <a:ext cx="2443879" cy="581840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   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Graphics Driver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      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(OpenGL ES)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>
              <a:off x="856527" y="4514006"/>
              <a:ext cx="6449148" cy="0"/>
            </a:xfrm>
            <a:prstGeom prst="line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Rectangle 66"/>
            <p:cNvSpPr/>
            <p:nvPr/>
          </p:nvSpPr>
          <p:spPr bwMode="auto">
            <a:xfrm>
              <a:off x="949124" y="4786010"/>
              <a:ext cx="1551008" cy="486137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Frame Buffer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2604305" y="4787939"/>
              <a:ext cx="1423682" cy="486137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ION    (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PMEM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/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ASHME)M)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4570072" y="4755144"/>
              <a:ext cx="2004347" cy="522791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          KGSL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     (Kernel module)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>
              <a:off x="881602" y="5546106"/>
              <a:ext cx="6424073" cy="0"/>
            </a:xfrm>
            <a:prstGeom prst="line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 rot="10800000">
              <a:off x="384669" y="1918535"/>
              <a:ext cx="366712" cy="88582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marL="800100" marR="0" lvl="0" indent="-800100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User Space</a:t>
              </a: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 rot="10800000">
              <a:off x="429844" y="4587680"/>
              <a:ext cx="366712" cy="100330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marL="800100" marR="0" lvl="0" indent="-800100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Kernel Space</a:t>
              </a:r>
            </a:p>
          </p:txBody>
        </p:sp>
        <p:sp>
          <p:nvSpPr>
            <p:cNvPr id="73" name="Up-Down Arrow 72"/>
            <p:cNvSpPr/>
            <p:nvPr/>
          </p:nvSpPr>
          <p:spPr bwMode="auto">
            <a:xfrm flipH="1">
              <a:off x="4758544" y="3495434"/>
              <a:ext cx="160697" cy="360744"/>
            </a:xfrm>
            <a:prstGeom prst="up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16640" y="5657970"/>
              <a:ext cx="1520140" cy="486137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    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MDP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815072" y="5671473"/>
              <a:ext cx="1520140" cy="486137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    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GPU</a:t>
              </a:r>
            </a:p>
          </p:txBody>
        </p:sp>
        <p:sp>
          <p:nvSpPr>
            <p:cNvPr id="76" name="Text Box 26"/>
            <p:cNvSpPr txBox="1">
              <a:spLocks noChangeArrowheads="1"/>
            </p:cNvSpPr>
            <p:nvPr/>
          </p:nvSpPr>
          <p:spPr bwMode="auto">
            <a:xfrm rot="10800000">
              <a:off x="465185" y="5569795"/>
              <a:ext cx="369332" cy="75597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marL="800100" marR="0" lvl="0" indent="-800100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Hardware</a:t>
              </a:r>
            </a:p>
          </p:txBody>
        </p:sp>
        <p:sp>
          <p:nvSpPr>
            <p:cNvPr id="77" name="Up-Down Arrow 76"/>
            <p:cNvSpPr/>
            <p:nvPr/>
          </p:nvSpPr>
          <p:spPr bwMode="auto">
            <a:xfrm flipH="1">
              <a:off x="1668111" y="5256715"/>
              <a:ext cx="137547" cy="403185"/>
            </a:xfrm>
            <a:prstGeom prst="up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Up-Down Arrow 77"/>
            <p:cNvSpPr/>
            <p:nvPr/>
          </p:nvSpPr>
          <p:spPr bwMode="auto">
            <a:xfrm flipH="1">
              <a:off x="5433734" y="5272148"/>
              <a:ext cx="156838" cy="422476"/>
            </a:xfrm>
            <a:prstGeom prst="up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Up-Down Arrow 78"/>
            <p:cNvSpPr/>
            <p:nvPr/>
          </p:nvSpPr>
          <p:spPr bwMode="auto">
            <a:xfrm flipH="1">
              <a:off x="4075637" y="2571388"/>
              <a:ext cx="172271" cy="368462"/>
            </a:xfrm>
            <a:prstGeom prst="up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Up-Down Arrow 79"/>
            <p:cNvSpPr/>
            <p:nvPr/>
          </p:nvSpPr>
          <p:spPr bwMode="auto">
            <a:xfrm flipH="1">
              <a:off x="5445306" y="4330741"/>
              <a:ext cx="170343" cy="439838"/>
            </a:xfrm>
            <a:prstGeom prst="up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Left-Right Arrow 80"/>
            <p:cNvSpPr/>
            <p:nvPr/>
          </p:nvSpPr>
          <p:spPr bwMode="auto">
            <a:xfrm>
              <a:off x="4004841" y="4884397"/>
              <a:ext cx="567159" cy="208344"/>
            </a:xfrm>
            <a:prstGeom prst="leftRight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Down Arrow 81"/>
            <p:cNvSpPr/>
            <p:nvPr/>
          </p:nvSpPr>
          <p:spPr bwMode="auto">
            <a:xfrm>
              <a:off x="4815068" y="1465885"/>
              <a:ext cx="185195" cy="1473964"/>
            </a:xfrm>
            <a:prstGeom prst="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5729468" y="1465885"/>
              <a:ext cx="173041" cy="2365215"/>
            </a:xfrm>
            <a:prstGeom prst="downArrow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8055979" y="4363535"/>
              <a:ext cx="993825" cy="243068"/>
            </a:xfrm>
            <a:prstGeom prst="rect">
              <a:avLst/>
            </a:prstGeom>
            <a:solidFill>
              <a:srgbClr val="BFAC3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Google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7987276" y="4780224"/>
              <a:ext cx="1062530" cy="219919"/>
            </a:xfrm>
            <a:prstGeom prst="rect">
              <a:avLst/>
            </a:prstGeom>
            <a:solidFill>
              <a:srgbClr val="911C1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OEM\3rdParty</a:t>
              </a: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8032831" y="5208487"/>
              <a:ext cx="1016974" cy="254643"/>
            </a:xfrm>
            <a:prstGeom prst="rect">
              <a:avLst/>
            </a:prstGeom>
            <a:solidFill>
              <a:srgbClr val="5D8165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Qualcomm</a:t>
              </a:r>
            </a:p>
          </p:txBody>
        </p:sp>
        <p:cxnSp>
          <p:nvCxnSpPr>
            <p:cNvPr id="87" name="Straight Connector 86"/>
            <p:cNvCxnSpPr/>
            <p:nvPr/>
          </p:nvCxnSpPr>
          <p:spPr bwMode="auto">
            <a:xfrm>
              <a:off x="796556" y="1918535"/>
              <a:ext cx="7947394" cy="0"/>
            </a:xfrm>
            <a:prstGeom prst="line">
              <a:avLst/>
            </a:prstGeom>
            <a:solidFill>
              <a:srgbClr val="5D6D9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7505700" y="154920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Java Level</a:t>
              </a:r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505700" y="193120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Native Level</a:t>
              </a:r>
              <a:endParaRPr lang="en-US" dirty="0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264587" y="1549203"/>
              <a:ext cx="2361438" cy="313538"/>
            </a:xfrm>
            <a:prstGeom prst="rect">
              <a:avLst/>
            </a:prstGeom>
            <a:solidFill>
              <a:srgbClr val="BFAC31"/>
            </a:solidFill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rgbClr val="FFFFFF"/>
                  </a:solidFill>
                </a:rPr>
                <a:t>Java level OES/EGL Wrapper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9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Adreno</a:t>
            </a:r>
            <a:r>
              <a:rPr lang="en-US" dirty="0" smtClean="0"/>
              <a:t> Graphics Driver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12800"/>
            <a:ext cx="843438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2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Adreno</a:t>
            </a:r>
            <a:r>
              <a:rPr lang="en-US" dirty="0" smtClean="0"/>
              <a:t> Graphics Drivers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5288" y="869950"/>
            <a:ext cx="2262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dirty="0"/>
              <a:t>User mode drivers: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1238250"/>
            <a:ext cx="58007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388" y="4702175"/>
            <a:ext cx="4852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dirty="0"/>
              <a:t>Kernel mode drivers:  </a:t>
            </a:r>
          </a:p>
          <a:p>
            <a:pPr eaLnBrk="1" hangingPunct="1"/>
            <a:r>
              <a:rPr lang="en-US" altLang="en-US" dirty="0"/>
              <a:t>Kernel Graphics System Layer(KGSL) driver  </a:t>
            </a:r>
          </a:p>
          <a:p>
            <a:pPr eaLnBrk="1" hangingPunct="1"/>
            <a:r>
              <a:rPr lang="en-US" altLang="en-US" dirty="0"/>
              <a:t>Kernel/drivers/</a:t>
            </a:r>
            <a:r>
              <a:rPr lang="en-US" altLang="en-US" dirty="0" err="1"/>
              <a:t>gpu</a:t>
            </a:r>
            <a:r>
              <a:rPr lang="en-US" altLang="en-US" dirty="0"/>
              <a:t>/</a:t>
            </a:r>
            <a:r>
              <a:rPr lang="en-US" altLang="en-US" dirty="0" err="1"/>
              <a:t>msm</a:t>
            </a:r>
            <a:r>
              <a:rPr lang="en-US" altLang="en-US" dirty="0"/>
              <a:t>/ </a:t>
            </a:r>
          </a:p>
          <a:p>
            <a:pPr eaLnBrk="1" hangingPunct="1"/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9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Adreno</a:t>
            </a:r>
            <a:r>
              <a:rPr lang="en-US" altLang="en-US" dirty="0"/>
              <a:t> Features overview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803276"/>
            <a:ext cx="6572250" cy="553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1600" dirty="0"/>
              <a:t>Unified </a:t>
            </a:r>
            <a:r>
              <a:rPr lang="en-US" altLang="en-US" sz="1600" dirty="0" err="1"/>
              <a:t>shader</a:t>
            </a:r>
            <a:r>
              <a:rPr lang="en-US" altLang="en-US" sz="1600" dirty="0"/>
              <a:t> architecture increases efficiency of vertex and pixel </a:t>
            </a:r>
            <a:r>
              <a:rPr lang="en-US" altLang="en-US" sz="1600" dirty="0" err="1"/>
              <a:t>shaders</a:t>
            </a:r>
            <a:r>
              <a:rPr lang="en-US" altLang="en-US" sz="1600" dirty="0"/>
              <a:t> High degree of latency hiding with FIFOs and multithreading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Sophisticated </a:t>
            </a:r>
            <a:r>
              <a:rPr lang="en-US" altLang="en-US" sz="1600" dirty="0" err="1"/>
              <a:t>shader</a:t>
            </a:r>
            <a:r>
              <a:rPr lang="en-US" altLang="en-US" sz="1600" dirty="0"/>
              <a:t> support </a:t>
            </a:r>
            <a:r>
              <a:rPr lang="en-US" altLang="en-US" sz="1600" dirty="0" err="1"/>
              <a:t>Support</a:t>
            </a:r>
            <a:r>
              <a:rPr lang="en-US" altLang="en-US" sz="1600" dirty="0"/>
              <a:t> for branched </a:t>
            </a:r>
            <a:r>
              <a:rPr lang="en-US" altLang="en-US" sz="1600" dirty="0" err="1"/>
              <a:t>shaders</a:t>
            </a:r>
            <a:r>
              <a:rPr lang="en-US" altLang="en-US" sz="1600" dirty="0"/>
              <a:t> </a:t>
            </a:r>
          </a:p>
          <a:p>
            <a:pPr eaLnBrk="1" hangingPunct="1"/>
            <a:r>
              <a:rPr lang="en-US" altLang="en-US" sz="1600" dirty="0"/>
              <a:t>Support for up to 16 textures in a single pass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Early rejection of nonvisible data for efficiency and performance Back-facing triangles removed before attribute processing </a:t>
            </a:r>
          </a:p>
          <a:p>
            <a:pPr eaLnBrk="1" hangingPunct="1"/>
            <a:r>
              <a:rPr lang="en-US" altLang="en-US" sz="1600" dirty="0"/>
              <a:t>Hidden pixels removed before texture fetch and pixel processing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Extensive frame buffer format coverage 16 and 24-bit Z with 8-bit stencil </a:t>
            </a:r>
          </a:p>
          <a:p>
            <a:pPr eaLnBrk="1" hangingPunct="1"/>
            <a:r>
              <a:rPr lang="en-US" altLang="en-US" sz="1600" dirty="0"/>
              <a:t>16 and 32-bit color </a:t>
            </a:r>
          </a:p>
          <a:p>
            <a:pPr eaLnBrk="1" hangingPunct="1"/>
            <a:r>
              <a:rPr lang="en-US" altLang="en-US" sz="1600" dirty="0"/>
              <a:t>RGBA, ABGR color ordering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Wide range of texture formats supported 16/32-bit, </a:t>
            </a:r>
          </a:p>
          <a:p>
            <a:pPr eaLnBrk="1" hangingPunct="1"/>
            <a:r>
              <a:rPr lang="en-US" altLang="en-US" sz="1600" dirty="0"/>
              <a:t>compressed (ATITC and DXTC, ETC1, S3TC), </a:t>
            </a:r>
          </a:p>
          <a:p>
            <a:pPr eaLnBrk="1" hangingPunct="1"/>
            <a:r>
              <a:rPr lang="en-US" altLang="en-US" sz="1600" dirty="0"/>
              <a:t>NV21_Adreno and V12_Tiled 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b="1" dirty="0"/>
              <a:t>Note: </a:t>
            </a:r>
            <a:r>
              <a:rPr lang="en-US" altLang="en-US" sz="1600" dirty="0"/>
              <a:t>S3TC/DXTC not enabled due to license issue. </a:t>
            </a:r>
          </a:p>
          <a:p>
            <a:pPr eaLnBrk="1" hangingPunct="1"/>
            <a:r>
              <a:rPr lang="en-US" altLang="en-US" sz="1600" dirty="0" err="1"/>
              <a:t>Nonpower</a:t>
            </a:r>
            <a:r>
              <a:rPr lang="en-US" altLang="en-US" sz="1600" dirty="0"/>
              <a:t>-of-two (</a:t>
            </a:r>
            <a:r>
              <a:rPr lang="en-US" altLang="en-US" sz="1600" dirty="0" err="1"/>
              <a:t>NPoT</a:t>
            </a:r>
            <a:r>
              <a:rPr lang="en-US" altLang="en-US" sz="1600" dirty="0"/>
              <a:t>) sizes supported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063624"/>
            <a:ext cx="2946400" cy="260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83050"/>
            <a:ext cx="38862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Adreno</a:t>
            </a:r>
            <a:r>
              <a:rPr lang="en-US" altLang="en-US" dirty="0"/>
              <a:t> features overview (cont.)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1950" y="879475"/>
            <a:ext cx="47529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dirty="0" err="1"/>
              <a:t>Adreno</a:t>
            </a:r>
            <a:r>
              <a:rPr lang="en-US" altLang="en-US" dirty="0"/>
              <a:t> binning architecture </a:t>
            </a:r>
          </a:p>
          <a:p>
            <a:pPr eaLnBrk="1" hangingPunct="1"/>
            <a:r>
              <a:rPr lang="en-US" altLang="en-US" dirty="0"/>
              <a:t>Eliminates unnecessary data traffic to host memory </a:t>
            </a:r>
          </a:p>
          <a:p>
            <a:pPr eaLnBrk="1" hangingPunct="1"/>
            <a:r>
              <a:rPr lang="en-US" altLang="en-US" dirty="0"/>
              <a:t>Improves rendering performance, especially for games, UI, and web applications </a:t>
            </a:r>
          </a:p>
          <a:p>
            <a:pPr eaLnBrk="1" hangingPunct="1"/>
            <a:r>
              <a:rPr lang="en-US" altLang="en-US" dirty="0"/>
              <a:t>Minimizes power consumption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Rendering surface split up into bins Binning creates visibility streams for each triangle </a:t>
            </a:r>
          </a:p>
          <a:p>
            <a:pPr eaLnBrk="1" hangingPunct="1"/>
            <a:r>
              <a:rPr lang="en-US" altLang="en-US" dirty="0"/>
              <a:t>Rendering pass uses visibility streams to draw only pixels that are visible; does not waste GPU cycles and power drawing occluded pixels </a:t>
            </a:r>
          </a:p>
          <a:p>
            <a:pPr eaLnBrk="1" hangingPunct="1"/>
            <a:r>
              <a:rPr lang="en-US" altLang="en-US" dirty="0"/>
              <a:t>Once all pixels for each bin are drawn to an internal tile buffer called GMEM, the GPU efficiently burst writes all pixels to the frame buffer in system memory 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1746858"/>
            <a:ext cx="3730625" cy="317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3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10163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3219450"/>
            <a:ext cx="5010150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Windows Composition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Composition based window system</a:t>
            </a:r>
          </a:p>
        </p:txBody>
      </p:sp>
      <p:cxnSp>
        <p:nvCxnSpPr>
          <p:cNvPr id="24580" name="AutoShape 5"/>
          <p:cNvCxnSpPr>
            <a:cxnSpLocks noChangeShapeType="1"/>
            <a:endCxn id="24590" idx="1"/>
          </p:cNvCxnSpPr>
          <p:nvPr/>
        </p:nvCxnSpPr>
        <p:spPr bwMode="auto">
          <a:xfrm>
            <a:off x="3975100" y="3009900"/>
            <a:ext cx="968375" cy="922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81" name="AutoShape 6"/>
          <p:cNvCxnSpPr>
            <a:cxnSpLocks noChangeShapeType="1"/>
            <a:endCxn id="24590" idx="1"/>
          </p:cNvCxnSpPr>
          <p:nvPr/>
        </p:nvCxnSpPr>
        <p:spPr bwMode="auto">
          <a:xfrm>
            <a:off x="3975100" y="1947863"/>
            <a:ext cx="968375" cy="198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82" name="AutoShape 7"/>
          <p:cNvCxnSpPr>
            <a:cxnSpLocks noChangeShapeType="1"/>
            <a:endCxn id="24590" idx="1"/>
          </p:cNvCxnSpPr>
          <p:nvPr/>
        </p:nvCxnSpPr>
        <p:spPr bwMode="auto">
          <a:xfrm flipV="1">
            <a:off x="4362450" y="3932238"/>
            <a:ext cx="581025" cy="1562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583" name="AutoShape 8"/>
          <p:cNvSpPr>
            <a:spLocks noChangeArrowheads="1"/>
          </p:cNvSpPr>
          <p:nvPr/>
        </p:nvSpPr>
        <p:spPr bwMode="auto">
          <a:xfrm rot="10800000">
            <a:off x="1403350" y="4170363"/>
            <a:ext cx="4714875" cy="517525"/>
          </a:xfrm>
          <a:prstGeom prst="curvedDownArrow">
            <a:avLst>
              <a:gd name="adj1" fmla="val 182209"/>
              <a:gd name="adj2" fmla="val 364417"/>
              <a:gd name="adj3" fmla="val 33333"/>
            </a:avLst>
          </a:prstGeom>
          <a:gradFill rotWithShape="1">
            <a:gsLst>
              <a:gs pos="0">
                <a:srgbClr val="FFFFFF"/>
              </a:gs>
              <a:gs pos="100000">
                <a:srgbClr val="99CC00"/>
              </a:gs>
            </a:gsLst>
            <a:lin ang="2700000" scaled="1"/>
          </a:gradFill>
          <a:ln w="31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1219200" y="2298700"/>
            <a:ext cx="1601788" cy="517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600" b="1">
                <a:latin typeface="Arial Narrow" pitchFamily="34" charset="0"/>
              </a:rPr>
              <a:t>Application </a:t>
            </a:r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1219200" y="5233988"/>
            <a:ext cx="1601788" cy="5191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600" b="1">
                <a:latin typeface="Arial Narrow" pitchFamily="34" charset="0"/>
              </a:rPr>
              <a:t>Application </a:t>
            </a:r>
          </a:p>
        </p:txBody>
      </p:sp>
      <p:cxnSp>
        <p:nvCxnSpPr>
          <p:cNvPr id="24586" name="AutoShape 11"/>
          <p:cNvCxnSpPr>
            <a:cxnSpLocks noChangeShapeType="1"/>
            <a:stCxn id="24590" idx="3"/>
          </p:cNvCxnSpPr>
          <p:nvPr/>
        </p:nvCxnSpPr>
        <p:spPr bwMode="auto">
          <a:xfrm flipV="1">
            <a:off x="6546850" y="3932238"/>
            <a:ext cx="3063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87" name="AutoShape 12"/>
          <p:cNvCxnSpPr>
            <a:cxnSpLocks noChangeShapeType="1"/>
            <a:stCxn id="24584" idx="3"/>
          </p:cNvCxnSpPr>
          <p:nvPr/>
        </p:nvCxnSpPr>
        <p:spPr bwMode="auto">
          <a:xfrm>
            <a:off x="2820988" y="2559050"/>
            <a:ext cx="7810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88" name="AutoShape 13"/>
          <p:cNvCxnSpPr>
            <a:cxnSpLocks noChangeShapeType="1"/>
            <a:stCxn id="24584" idx="3"/>
          </p:cNvCxnSpPr>
          <p:nvPr/>
        </p:nvCxnSpPr>
        <p:spPr bwMode="auto">
          <a:xfrm flipV="1">
            <a:off x="2820988" y="1801813"/>
            <a:ext cx="725487" cy="757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89" name="AutoShape 14"/>
          <p:cNvCxnSpPr>
            <a:cxnSpLocks noChangeShapeType="1"/>
            <a:stCxn id="24585" idx="3"/>
          </p:cNvCxnSpPr>
          <p:nvPr/>
        </p:nvCxnSpPr>
        <p:spPr bwMode="auto">
          <a:xfrm>
            <a:off x="2820988" y="5494338"/>
            <a:ext cx="7651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590" name="Text Box 15"/>
          <p:cNvSpPr txBox="1">
            <a:spLocks noChangeArrowheads="1"/>
          </p:cNvSpPr>
          <p:nvPr/>
        </p:nvSpPr>
        <p:spPr bwMode="auto">
          <a:xfrm>
            <a:off x="4943475" y="3673475"/>
            <a:ext cx="1603375" cy="517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600" b="1">
                <a:latin typeface="Arial Narrow" pitchFamily="34" charset="0"/>
              </a:rPr>
              <a:t>Compositor</a:t>
            </a:r>
          </a:p>
        </p:txBody>
      </p:sp>
      <p:sp>
        <p:nvSpPr>
          <p:cNvPr id="24591" name="AutoShape 16"/>
          <p:cNvSpPr>
            <a:spLocks noChangeArrowheads="1"/>
          </p:cNvSpPr>
          <p:nvPr/>
        </p:nvSpPr>
        <p:spPr bwMode="auto">
          <a:xfrm>
            <a:off x="1831975" y="3201988"/>
            <a:ext cx="4714875" cy="517525"/>
          </a:xfrm>
          <a:prstGeom prst="curvedDownArrow">
            <a:avLst>
              <a:gd name="adj1" fmla="val 182209"/>
              <a:gd name="adj2" fmla="val 364417"/>
              <a:gd name="adj3" fmla="val 33333"/>
            </a:avLst>
          </a:prstGeom>
          <a:gradFill rotWithShape="1">
            <a:gsLst>
              <a:gs pos="0">
                <a:srgbClr val="FFFFFF"/>
              </a:gs>
              <a:gs pos="100000">
                <a:srgbClr val="99CC00"/>
              </a:gs>
            </a:gsLst>
            <a:lin ang="2700000" scaled="1"/>
          </a:gradFill>
          <a:ln w="31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cxnSp>
        <p:nvCxnSpPr>
          <p:cNvPr id="24592" name="AutoShape 17"/>
          <p:cNvCxnSpPr>
            <a:cxnSpLocks noChangeShapeType="1"/>
            <a:stCxn id="24602" idx="3"/>
          </p:cNvCxnSpPr>
          <p:nvPr/>
        </p:nvCxnSpPr>
        <p:spPr bwMode="auto">
          <a:xfrm>
            <a:off x="2820988" y="3932238"/>
            <a:ext cx="796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593" name="AutoShape 18"/>
          <p:cNvCxnSpPr>
            <a:cxnSpLocks noChangeShapeType="1"/>
            <a:endCxn id="24590" idx="1"/>
          </p:cNvCxnSpPr>
          <p:nvPr/>
        </p:nvCxnSpPr>
        <p:spPr bwMode="auto">
          <a:xfrm>
            <a:off x="4332288" y="3932238"/>
            <a:ext cx="6111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24594" name="Picture 19" descr="Concorde with TAT Spinner cop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3238" y="2887663"/>
            <a:ext cx="1090612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20" descr="green_portrait1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69125" y="3178175"/>
            <a:ext cx="844550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6" name="Picture 21" descr="videoplayer1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6163" y="4816475"/>
            <a:ext cx="776287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97" name="Picture 22" descr="ImageBrowser_alternative_status_bar"/>
          <p:cNvPicPr>
            <a:picLocks noChangeAspect="1" noChangeArrowheads="1"/>
          </p:cNvPicPr>
          <p:nvPr/>
        </p:nvPicPr>
        <p:blipFill>
          <a:blip r:embed="rId5"/>
          <a:srcRect t="24001" b="6999"/>
          <a:stretch>
            <a:fillRect/>
          </a:stretch>
        </p:blipFill>
        <p:spPr bwMode="auto">
          <a:xfrm>
            <a:off x="3602038" y="2106613"/>
            <a:ext cx="744537" cy="903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98" name="Picture 23" descr="ImageBrowser_alternative_status_bar"/>
          <p:cNvPicPr>
            <a:picLocks noChangeAspect="1" noChangeArrowheads="1"/>
          </p:cNvPicPr>
          <p:nvPr/>
        </p:nvPicPr>
        <p:blipFill>
          <a:blip r:embed="rId6"/>
          <a:srcRect t="4477" b="75999"/>
          <a:stretch>
            <a:fillRect/>
          </a:stretch>
        </p:blipFill>
        <p:spPr bwMode="auto">
          <a:xfrm>
            <a:off x="3546475" y="1652588"/>
            <a:ext cx="857250" cy="29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99" name="AutoShape 24"/>
          <p:cNvSpPr>
            <a:spLocks noChangeArrowheads="1"/>
          </p:cNvSpPr>
          <p:nvPr/>
        </p:nvSpPr>
        <p:spPr bwMode="auto">
          <a:xfrm>
            <a:off x="1219200" y="1295400"/>
            <a:ext cx="1654175" cy="927100"/>
          </a:xfrm>
          <a:prstGeom prst="wedgeRectCallout">
            <a:avLst>
              <a:gd name="adj1" fmla="val 77931"/>
              <a:gd name="adj2" fmla="val -58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b="1">
                <a:latin typeface="Arial Narrow" pitchFamily="34" charset="0"/>
                <a:ea typeface="MS PGothic" pitchFamily="34" charset="-128"/>
              </a:rPr>
              <a:t>Multiple application processes render into off-screen, cross-process texture surfaces</a:t>
            </a:r>
          </a:p>
        </p:txBody>
      </p:sp>
      <p:pic>
        <p:nvPicPr>
          <p:cNvPr id="24600" name="Picture 25" descr="Ma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17913" y="3333750"/>
            <a:ext cx="714375" cy="1195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601" name="AutoShape 26"/>
          <p:cNvSpPr>
            <a:spLocks noChangeArrowheads="1"/>
          </p:cNvSpPr>
          <p:nvPr/>
        </p:nvSpPr>
        <p:spPr bwMode="auto">
          <a:xfrm>
            <a:off x="7162800" y="685800"/>
            <a:ext cx="1408113" cy="1422400"/>
          </a:xfrm>
          <a:prstGeom prst="wedgeRectCallout">
            <a:avLst>
              <a:gd name="adj1" fmla="val 7880"/>
              <a:gd name="adj2" fmla="val 103486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b="1">
                <a:latin typeface="Arial Narrow" pitchFamily="34" charset="0"/>
                <a:ea typeface="MS PGothic" pitchFamily="34" charset="-128"/>
              </a:rPr>
              <a:t>Multiple off-screen surfaces are composited to the screen using OpenGL ES for flexible screen layout and transitions</a:t>
            </a:r>
          </a:p>
        </p:txBody>
      </p:sp>
      <p:sp>
        <p:nvSpPr>
          <p:cNvPr id="24602" name="Text Box 27"/>
          <p:cNvSpPr txBox="1">
            <a:spLocks noChangeArrowheads="1"/>
          </p:cNvSpPr>
          <p:nvPr/>
        </p:nvSpPr>
        <p:spPr bwMode="auto">
          <a:xfrm>
            <a:off x="1219200" y="3671888"/>
            <a:ext cx="1601788" cy="517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600" b="1">
                <a:latin typeface="Arial Narrow" pitchFamily="34" charset="0"/>
              </a:rPr>
              <a:t>Application </a:t>
            </a:r>
          </a:p>
        </p:txBody>
      </p:sp>
      <p:sp>
        <p:nvSpPr>
          <p:cNvPr id="24603" name="AutoShape 28"/>
          <p:cNvSpPr>
            <a:spLocks noChangeArrowheads="1"/>
          </p:cNvSpPr>
          <p:nvPr/>
        </p:nvSpPr>
        <p:spPr bwMode="auto">
          <a:xfrm>
            <a:off x="4648200" y="1676400"/>
            <a:ext cx="1714500" cy="762000"/>
          </a:xfrm>
          <a:prstGeom prst="wedgeRectCallout">
            <a:avLst>
              <a:gd name="adj1" fmla="val -2755"/>
              <a:gd name="adj2" fmla="val 189894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b="1">
                <a:latin typeface="Arial Narrow" pitchFamily="34" charset="0"/>
                <a:ea typeface="MS PGothic" pitchFamily="34" charset="-128"/>
              </a:rPr>
              <a:t>Native OS Window Manager or a Launcher application creating a custom UI experience</a:t>
            </a:r>
          </a:p>
        </p:txBody>
      </p:sp>
    </p:spTree>
    <p:extLst>
      <p:ext uri="{BB962C8B-B14F-4D97-AF65-F5344CB8AC3E}">
        <p14:creationId xmlns:p14="http://schemas.microsoft.com/office/powerpoint/2010/main" val="21059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Graphics in Our Daily Life</a:t>
            </a:r>
          </a:p>
          <a:p>
            <a:endParaRPr lang="en-US" sz="2800" dirty="0"/>
          </a:p>
          <a:p>
            <a:r>
              <a:rPr lang="en-US" sz="1400" dirty="0" smtClean="0"/>
              <a:t>What can we do with GPU?</a:t>
            </a:r>
          </a:p>
          <a:p>
            <a:r>
              <a:rPr lang="en-US" sz="1400" dirty="0" smtClean="0"/>
              <a:t>What can we do with GPU in future?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89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3838575" y="1028700"/>
            <a:ext cx="1676400" cy="1219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Android Display System: Surface Flinger </a:t>
            </a:r>
            <a:r>
              <a:rPr lang="en-US" altLang="zh-CN" dirty="0" smtClean="0">
                <a:ea typeface="宋体" pitchFamily="2" charset="-122"/>
              </a:rPr>
              <a:t>(HW Composer)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728663" y="2743200"/>
            <a:ext cx="7091362" cy="3429000"/>
          </a:xfrm>
        </p:spPr>
        <p:txBody>
          <a:bodyPr/>
          <a:lstStyle/>
          <a:p>
            <a:r>
              <a:rPr lang="en-US" altLang="zh-CN" sz="1600" dirty="0" smtClean="0">
                <a:ea typeface="宋体" pitchFamily="2" charset="-122"/>
              </a:rPr>
              <a:t>Basic Working Flow</a:t>
            </a:r>
          </a:p>
          <a:p>
            <a:pPr lvl="1"/>
            <a:r>
              <a:rPr lang="en-US" altLang="zh-CN" sz="1400" dirty="0" smtClean="0">
                <a:ea typeface="宋体" pitchFamily="2" charset="-122"/>
              </a:rPr>
              <a:t>SurfaceFlinger passes all layers to HW Composer</a:t>
            </a:r>
          </a:p>
          <a:p>
            <a:pPr lvl="1"/>
            <a:r>
              <a:rPr lang="en-US" altLang="zh-CN" sz="1400" dirty="0" smtClean="0">
                <a:ea typeface="宋体" pitchFamily="2" charset="-122"/>
              </a:rPr>
              <a:t>HW Composer decides to handle all or part of them,  by marking OVERLAY flag.</a:t>
            </a:r>
          </a:p>
          <a:p>
            <a:pPr lvl="1"/>
            <a:r>
              <a:rPr lang="en-US" altLang="zh-CN" sz="1400" dirty="0" smtClean="0">
                <a:ea typeface="宋体" pitchFamily="2" charset="-122"/>
              </a:rPr>
              <a:t>Left layers, marked with FB flag, will be handled by SurfaceFlinger.</a:t>
            </a:r>
          </a:p>
          <a:p>
            <a:pPr lvl="1"/>
            <a:r>
              <a:rPr lang="en-US" altLang="zh-CN" sz="1400" dirty="0" smtClean="0">
                <a:ea typeface="宋体" pitchFamily="2" charset="-122"/>
              </a:rPr>
              <a:t>HW Composer can let Surfaceflinger clear OVERLAY layers corresponding areas for final composition.</a:t>
            </a:r>
          </a:p>
          <a:p>
            <a:endParaRPr lang="en-US" altLang="zh-CN" sz="1600" dirty="0" smtClean="0">
              <a:ea typeface="宋体" pitchFamily="2" charset="-122"/>
            </a:endParaRPr>
          </a:p>
          <a:p>
            <a:endParaRPr lang="zh-CN" altLang="en-US" sz="1600" dirty="0" smtClean="0">
              <a:ea typeface="宋体" pitchFamily="2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14375" y="838200"/>
            <a:ext cx="7696200" cy="1752600"/>
            <a:chOff x="1066800" y="838200"/>
            <a:chExt cx="7696200" cy="1752600"/>
          </a:xfrm>
        </p:grpSpPr>
        <p:sp>
          <p:nvSpPr>
            <p:cNvPr id="4" name="Rounded Rectangle 5"/>
            <p:cNvSpPr txBox="1">
              <a:spLocks noChangeArrowheads="1"/>
            </p:cNvSpPr>
            <p:nvPr/>
          </p:nvSpPr>
          <p:spPr bwMode="auto">
            <a:xfrm>
              <a:off x="1066800" y="1219200"/>
              <a:ext cx="842963" cy="38576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228600" indent="-228600" algn="ctr" eaLnBrk="0" hangingPunct="0">
                <a:spcBef>
                  <a:spcPct val="20000"/>
                </a:spcBef>
                <a:buClr>
                  <a:srgbClr val="FD360A"/>
                </a:buClr>
                <a:defRPr/>
              </a:pPr>
              <a:r>
                <a:rPr lang="en-US" altLang="zh-CN" sz="1200" b="1" kern="0" dirty="0">
                  <a:solidFill>
                    <a:schemeClr val="bg1"/>
                  </a:solidFill>
                  <a:latin typeface="+mn-lt"/>
                  <a:ea typeface="+mn-ea"/>
                </a:rPr>
                <a:t>App</a:t>
              </a:r>
              <a:endParaRPr lang="zh-CN" altLang="en-US" sz="1200" b="1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5" name="Rounded Rectangle 5"/>
            <p:cNvSpPr txBox="1">
              <a:spLocks noChangeArrowheads="1"/>
            </p:cNvSpPr>
            <p:nvPr/>
          </p:nvSpPr>
          <p:spPr bwMode="auto">
            <a:xfrm>
              <a:off x="1066800" y="1752600"/>
              <a:ext cx="842963" cy="38576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228600" indent="-228600" algn="ctr" eaLnBrk="0" hangingPunct="0">
                <a:spcBef>
                  <a:spcPct val="20000"/>
                </a:spcBef>
                <a:buClr>
                  <a:srgbClr val="FD360A"/>
                </a:buClr>
                <a:defRPr/>
              </a:pPr>
              <a:r>
                <a:rPr lang="en-US" altLang="zh-CN" sz="1200" b="1" kern="0" dirty="0">
                  <a:solidFill>
                    <a:schemeClr val="bg1"/>
                  </a:solidFill>
                  <a:latin typeface="+mn-lt"/>
                  <a:ea typeface="+mn-ea"/>
                </a:rPr>
                <a:t>App</a:t>
              </a:r>
              <a:endParaRPr lang="zh-CN" altLang="en-US" sz="1200" b="1" kern="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174" name="Rounded Rectangle 10"/>
            <p:cNvSpPr>
              <a:spLocks noChangeArrowheads="1"/>
            </p:cNvSpPr>
            <p:nvPr/>
          </p:nvSpPr>
          <p:spPr bwMode="auto">
            <a:xfrm>
              <a:off x="2362200" y="838200"/>
              <a:ext cx="1371600" cy="3810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 smtClean="0"/>
                <a:t>Surface*</a:t>
              </a:r>
              <a:endParaRPr lang="zh-CN" altLang="en-US" sz="1200" b="1" dirty="0"/>
            </a:p>
          </p:txBody>
        </p:sp>
        <p:sp>
          <p:nvSpPr>
            <p:cNvPr id="7175" name="Rounded Rectangle 10"/>
            <p:cNvSpPr>
              <a:spLocks noChangeArrowheads="1"/>
            </p:cNvSpPr>
            <p:nvPr/>
          </p:nvSpPr>
          <p:spPr bwMode="auto">
            <a:xfrm>
              <a:off x="2362200" y="1295400"/>
              <a:ext cx="1371600" cy="3810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 smtClean="0"/>
                <a:t>Surface*</a:t>
              </a:r>
              <a:endParaRPr lang="zh-CN" altLang="en-US" sz="1200" b="1" dirty="0"/>
            </a:p>
          </p:txBody>
        </p:sp>
        <p:sp>
          <p:nvSpPr>
            <p:cNvPr id="7176" name="Rounded Rectangle 10"/>
            <p:cNvSpPr>
              <a:spLocks noChangeArrowheads="1"/>
            </p:cNvSpPr>
            <p:nvPr/>
          </p:nvSpPr>
          <p:spPr bwMode="auto">
            <a:xfrm>
              <a:off x="2362200" y="1752600"/>
              <a:ext cx="1371600" cy="3810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/>
                <a:t>Surface</a:t>
              </a:r>
              <a:endParaRPr lang="zh-CN" altLang="en-US" sz="1200" b="1"/>
            </a:p>
          </p:txBody>
        </p:sp>
        <p:sp>
          <p:nvSpPr>
            <p:cNvPr id="7177" name="Rounded Rectangle 10"/>
            <p:cNvSpPr>
              <a:spLocks noChangeArrowheads="1"/>
            </p:cNvSpPr>
            <p:nvPr/>
          </p:nvSpPr>
          <p:spPr bwMode="auto">
            <a:xfrm>
              <a:off x="2362200" y="2209800"/>
              <a:ext cx="1371600" cy="3810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/>
                <a:t>Surface</a:t>
              </a:r>
              <a:endParaRPr lang="zh-CN" altLang="en-US" sz="1200" b="1"/>
            </a:p>
          </p:txBody>
        </p:sp>
        <p:sp>
          <p:nvSpPr>
            <p:cNvPr id="7178" name="Rounded Rectangle 27"/>
            <p:cNvSpPr>
              <a:spLocks noChangeArrowheads="1"/>
            </p:cNvSpPr>
            <p:nvPr/>
          </p:nvSpPr>
          <p:spPr bwMode="auto">
            <a:xfrm>
              <a:off x="4191000" y="1295400"/>
              <a:ext cx="1524000" cy="381000"/>
            </a:xfrm>
            <a:prstGeom prst="roundRect">
              <a:avLst>
                <a:gd name="adj" fmla="val 16667"/>
              </a:avLst>
            </a:prstGeom>
            <a:solidFill>
              <a:srgbClr val="002E8A"/>
            </a:solidFill>
            <a:ln w="12700" algn="ctr">
              <a:solidFill>
                <a:schemeClr val="bg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>
                  <a:solidFill>
                    <a:schemeClr val="bg1"/>
                  </a:solidFill>
                </a:rPr>
                <a:t>HW Composer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179" name="Rounded Rectangle 27"/>
            <p:cNvSpPr>
              <a:spLocks noChangeArrowheads="1"/>
            </p:cNvSpPr>
            <p:nvPr/>
          </p:nvSpPr>
          <p:spPr bwMode="auto">
            <a:xfrm>
              <a:off x="4191000" y="1752600"/>
              <a:ext cx="1524000" cy="3810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algn="ctr">
              <a:solidFill>
                <a:schemeClr val="bg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 smtClean="0">
                  <a:solidFill>
                    <a:schemeClr val="bg1"/>
                  </a:solidFill>
                </a:rPr>
                <a:t>GPU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180" name="Rounded Rectangle 10"/>
            <p:cNvSpPr>
              <a:spLocks noChangeArrowheads="1"/>
            </p:cNvSpPr>
            <p:nvPr/>
          </p:nvSpPr>
          <p:spPr bwMode="auto">
            <a:xfrm>
              <a:off x="6019800" y="1752600"/>
              <a:ext cx="1219200" cy="5334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/>
                <a:t>Frame Buffer</a:t>
              </a:r>
              <a:endParaRPr lang="zh-CN" altLang="en-US" sz="1200" b="1" dirty="0"/>
            </a:p>
          </p:txBody>
        </p:sp>
        <p:sp>
          <p:nvSpPr>
            <p:cNvPr id="7181" name="Rounded Rectangle 10"/>
            <p:cNvSpPr>
              <a:spLocks noChangeArrowheads="1"/>
            </p:cNvSpPr>
            <p:nvPr/>
          </p:nvSpPr>
          <p:spPr bwMode="auto">
            <a:xfrm>
              <a:off x="6019800" y="1143000"/>
              <a:ext cx="1219200" cy="5334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1200" b="1" dirty="0"/>
                <a:t>Overlay Buffer</a:t>
              </a:r>
              <a:endParaRPr lang="zh-CN" altLang="en-US" sz="1200" b="1" dirty="0"/>
            </a:p>
          </p:txBody>
        </p:sp>
        <p:sp>
          <p:nvSpPr>
            <p:cNvPr id="7182" name="Rounded Rectangle 27"/>
            <p:cNvSpPr>
              <a:spLocks noChangeArrowheads="1"/>
            </p:cNvSpPr>
            <p:nvPr/>
          </p:nvSpPr>
          <p:spPr bwMode="auto">
            <a:xfrm>
              <a:off x="7696200" y="1371600"/>
              <a:ext cx="1066800" cy="685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sz="1200" b="1" dirty="0"/>
            </a:p>
            <a:p>
              <a:pPr algn="ctr" eaLnBrk="0" hangingPunct="0"/>
              <a:r>
                <a:rPr lang="en-US" altLang="zh-CN" sz="1200" b="1" dirty="0" smtClean="0"/>
                <a:t>LCD</a:t>
              </a:r>
              <a:endParaRPr lang="zh-CN" altLang="en-US" sz="1200" dirty="0"/>
            </a:p>
          </p:txBody>
        </p:sp>
        <p:cxnSp>
          <p:nvCxnSpPr>
            <p:cNvPr id="15" name="Elbow Connector 18"/>
            <p:cNvCxnSpPr>
              <a:cxnSpLocks noChangeShapeType="1"/>
              <a:stCxn id="4" idx="3"/>
            </p:cNvCxnSpPr>
            <p:nvPr/>
          </p:nvCxnSpPr>
          <p:spPr bwMode="auto">
            <a:xfrm flipV="1">
              <a:off x="1909763" y="1028700"/>
              <a:ext cx="452437" cy="382588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lbow Connector 18"/>
            <p:cNvCxnSpPr>
              <a:cxnSpLocks noChangeShapeType="1"/>
              <a:stCxn id="5" idx="3"/>
              <a:endCxn id="7175" idx="1"/>
            </p:cNvCxnSpPr>
            <p:nvPr/>
          </p:nvCxnSpPr>
          <p:spPr bwMode="auto">
            <a:xfrm flipV="1">
              <a:off x="1909763" y="1485900"/>
              <a:ext cx="452437" cy="458788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Elbow Connector 18"/>
            <p:cNvCxnSpPr>
              <a:cxnSpLocks noChangeShapeType="1"/>
              <a:stCxn id="5" idx="3"/>
              <a:endCxn id="7176" idx="1"/>
            </p:cNvCxnSpPr>
            <p:nvPr/>
          </p:nvCxnSpPr>
          <p:spPr bwMode="auto">
            <a:xfrm flipV="1">
              <a:off x="1909763" y="1943100"/>
              <a:ext cx="452437" cy="1588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Elbow Connector 18"/>
            <p:cNvCxnSpPr>
              <a:cxnSpLocks noChangeShapeType="1"/>
              <a:stCxn id="5" idx="3"/>
              <a:endCxn id="7177" idx="1"/>
            </p:cNvCxnSpPr>
            <p:nvPr/>
          </p:nvCxnSpPr>
          <p:spPr bwMode="auto">
            <a:xfrm>
              <a:off x="1909763" y="1944688"/>
              <a:ext cx="452437" cy="455612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cxnSpLocks noChangeShapeType="1"/>
              <a:stCxn id="7174" idx="3"/>
              <a:endCxn id="7178" idx="1"/>
            </p:cNvCxnSpPr>
            <p:nvPr/>
          </p:nvCxnSpPr>
          <p:spPr bwMode="auto">
            <a:xfrm>
              <a:off x="3733800" y="1028700"/>
              <a:ext cx="457200" cy="4572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Elbow Connector 18"/>
            <p:cNvCxnSpPr>
              <a:cxnSpLocks noChangeShapeType="1"/>
              <a:stCxn id="7175" idx="3"/>
            </p:cNvCxnSpPr>
            <p:nvPr/>
          </p:nvCxnSpPr>
          <p:spPr bwMode="auto">
            <a:xfrm>
              <a:off x="3733800" y="1485900"/>
              <a:ext cx="457201" cy="2667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Elbow Connector 18"/>
            <p:cNvCxnSpPr>
              <a:cxnSpLocks noChangeShapeType="1"/>
              <a:stCxn id="7176" idx="3"/>
              <a:endCxn id="7179" idx="1"/>
            </p:cNvCxnSpPr>
            <p:nvPr/>
          </p:nvCxnSpPr>
          <p:spPr bwMode="auto">
            <a:xfrm>
              <a:off x="3733800" y="1943100"/>
              <a:ext cx="457200" cy="1588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Elbow Connector 18"/>
            <p:cNvCxnSpPr>
              <a:cxnSpLocks noChangeShapeType="1"/>
              <a:endCxn id="7179" idx="1"/>
            </p:cNvCxnSpPr>
            <p:nvPr/>
          </p:nvCxnSpPr>
          <p:spPr bwMode="auto">
            <a:xfrm rot="5400000" flipH="1" flipV="1">
              <a:off x="3714750" y="1962150"/>
              <a:ext cx="495300" cy="4572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Elbow Connector 18"/>
            <p:cNvCxnSpPr>
              <a:cxnSpLocks noChangeShapeType="1"/>
              <a:stCxn id="7178" idx="3"/>
              <a:endCxn id="7181" idx="1"/>
            </p:cNvCxnSpPr>
            <p:nvPr/>
          </p:nvCxnSpPr>
          <p:spPr bwMode="auto">
            <a:xfrm flipV="1">
              <a:off x="5715000" y="1409700"/>
              <a:ext cx="304800" cy="762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Elbow Connector 18"/>
            <p:cNvCxnSpPr>
              <a:cxnSpLocks noChangeShapeType="1"/>
              <a:stCxn id="7179" idx="3"/>
              <a:endCxn id="7180" idx="1"/>
            </p:cNvCxnSpPr>
            <p:nvPr/>
          </p:nvCxnSpPr>
          <p:spPr bwMode="auto">
            <a:xfrm>
              <a:off x="5715000" y="1943100"/>
              <a:ext cx="304800" cy="762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Elbow Connector 18"/>
            <p:cNvCxnSpPr>
              <a:cxnSpLocks noChangeShapeType="1"/>
              <a:endCxn id="7182" idx="1"/>
            </p:cNvCxnSpPr>
            <p:nvPr/>
          </p:nvCxnSpPr>
          <p:spPr bwMode="auto">
            <a:xfrm>
              <a:off x="7239000" y="1371600"/>
              <a:ext cx="457200" cy="3429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Elbow Connector 18"/>
            <p:cNvCxnSpPr>
              <a:cxnSpLocks noChangeShapeType="1"/>
              <a:endCxn id="7182" idx="1"/>
            </p:cNvCxnSpPr>
            <p:nvPr/>
          </p:nvCxnSpPr>
          <p:spPr bwMode="auto">
            <a:xfrm flipV="1">
              <a:off x="7239000" y="1714500"/>
              <a:ext cx="457200" cy="342900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50" y="4419600"/>
            <a:ext cx="7391400" cy="1905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08400" y="684768"/>
            <a:ext cx="186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Flinger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Setprop</a:t>
            </a:r>
            <a:r>
              <a:rPr lang="en-US" dirty="0"/>
              <a:t> </a:t>
            </a:r>
            <a:r>
              <a:rPr lang="en-US" dirty="0" err="1"/>
              <a:t>debug.egl.hw</a:t>
            </a:r>
            <a:r>
              <a:rPr lang="en-US" dirty="0"/>
              <a:t> </a:t>
            </a:r>
            <a:r>
              <a:rPr lang="en-US" dirty="0" smtClean="0"/>
              <a:t>0  ;  force </a:t>
            </a:r>
            <a:r>
              <a:rPr lang="en-US" dirty="0" err="1" smtClean="0"/>
              <a:t>sw</a:t>
            </a:r>
            <a:r>
              <a:rPr lang="en-US" dirty="0" smtClean="0"/>
              <a:t> rendering</a:t>
            </a:r>
          </a:p>
          <a:p>
            <a:r>
              <a:rPr lang="en-US" dirty="0" err="1"/>
              <a:t>Setprop</a:t>
            </a:r>
            <a:r>
              <a:rPr lang="en-US" dirty="0"/>
              <a:t> </a:t>
            </a:r>
            <a:r>
              <a:rPr lang="en-US" dirty="0" err="1"/>
              <a:t>debug.sf.hw</a:t>
            </a:r>
            <a:r>
              <a:rPr lang="en-US" dirty="0"/>
              <a:t> </a:t>
            </a:r>
            <a:r>
              <a:rPr lang="en-US" dirty="0" smtClean="0"/>
              <a:t>0 </a:t>
            </a:r>
          </a:p>
          <a:p>
            <a:r>
              <a:rPr lang="en-US" dirty="0" err="1"/>
              <a:t>Setprop</a:t>
            </a:r>
            <a:r>
              <a:rPr lang="en-US" dirty="0"/>
              <a:t> </a:t>
            </a:r>
            <a:r>
              <a:rPr lang="en-US" dirty="0" err="1"/>
              <a:t>debug.composition.type</a:t>
            </a:r>
            <a:r>
              <a:rPr lang="en-US" dirty="0"/>
              <a:t>  </a:t>
            </a:r>
            <a:r>
              <a:rPr lang="en-US" dirty="0" err="1" smtClean="0"/>
              <a:t>gpu</a:t>
            </a:r>
            <a:r>
              <a:rPr lang="en-US" dirty="0" smtClean="0"/>
              <a:t>/</a:t>
            </a:r>
            <a:r>
              <a:rPr lang="en-US" dirty="0" err="1" smtClean="0"/>
              <a:t>mdp</a:t>
            </a:r>
            <a:r>
              <a:rPr lang="en-US" dirty="0" smtClean="0"/>
              <a:t>/c2d/(</a:t>
            </a:r>
            <a:r>
              <a:rPr lang="en-US" dirty="0" err="1" smtClean="0"/>
              <a:t>sw</a:t>
            </a:r>
            <a:r>
              <a:rPr lang="en-US" dirty="0" smtClean="0"/>
              <a:t>) </a:t>
            </a:r>
          </a:p>
          <a:p>
            <a:r>
              <a:rPr lang="en-US" dirty="0" err="1"/>
              <a:t>Setprop</a:t>
            </a:r>
            <a:r>
              <a:rPr lang="en-US" dirty="0"/>
              <a:t> </a:t>
            </a:r>
            <a:r>
              <a:rPr lang="en-US" dirty="0" err="1"/>
              <a:t>debug.gr.swapinterval</a:t>
            </a:r>
            <a:r>
              <a:rPr lang="en-US" dirty="0"/>
              <a:t> 0 </a:t>
            </a:r>
            <a:endParaRPr lang="en-US" dirty="0" smtClean="0"/>
          </a:p>
          <a:p>
            <a:r>
              <a:rPr lang="en-US" dirty="0" err="1" smtClean="0"/>
              <a:t>Setprop</a:t>
            </a:r>
            <a:r>
              <a:rPr lang="en-US" dirty="0" smtClean="0"/>
              <a:t> </a:t>
            </a:r>
            <a:r>
              <a:rPr lang="en-US" dirty="0" err="1" smtClean="0"/>
              <a:t>debug.gr.calcfps</a:t>
            </a:r>
            <a:r>
              <a:rPr lang="en-US" dirty="0" smtClean="0"/>
              <a:t>  </a:t>
            </a:r>
            <a:r>
              <a:rPr lang="en-US" dirty="0"/>
              <a:t>1 </a:t>
            </a:r>
            <a:endParaRPr lang="en-US" dirty="0" smtClean="0"/>
          </a:p>
          <a:p>
            <a:r>
              <a:rPr lang="en-US" altLang="zh-CN" dirty="0" err="1"/>
              <a:t>ls</a:t>
            </a:r>
            <a:r>
              <a:rPr lang="en-US" altLang="zh-CN" dirty="0"/>
              <a:t> /sys/devices/platform/kgsl-3d0.0/</a:t>
            </a:r>
            <a:r>
              <a:rPr lang="en-US" altLang="zh-CN" dirty="0" err="1"/>
              <a:t>kgsl</a:t>
            </a:r>
            <a:r>
              <a:rPr lang="en-US" altLang="zh-CN" dirty="0"/>
              <a:t>/kgsl-3d0</a:t>
            </a:r>
            <a:r>
              <a:rPr lang="en-US" altLang="zh-CN" dirty="0" smtClean="0"/>
              <a:t>/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settings in debugging graphics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Back-up Pages</a:t>
            </a:r>
          </a:p>
          <a:p>
            <a:endParaRPr lang="en-US" sz="28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Khronos</a:t>
            </a:r>
            <a:r>
              <a:rPr lang="en-US" dirty="0" smtClean="0"/>
              <a:t> Group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28675"/>
            <a:ext cx="8001000" cy="5334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41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Khronos</a:t>
            </a:r>
            <a:r>
              <a:rPr lang="en-US" dirty="0" smtClean="0"/>
              <a:t> Standards</a:t>
            </a:r>
            <a:endParaRPr lang="en-US" dirty="0"/>
          </a:p>
        </p:txBody>
      </p: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553273" y="1065392"/>
            <a:ext cx="8077200" cy="4706938"/>
            <a:chOff x="240" y="720"/>
            <a:chExt cx="5368" cy="3343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40" y="912"/>
              <a:ext cx="2208" cy="1200"/>
            </a:xfrm>
            <a:prstGeom prst="rect">
              <a:avLst/>
            </a:prstGeom>
            <a:gradFill rotWithShape="1">
              <a:gsLst>
                <a:gs pos="0">
                  <a:srgbClr val="EAEAEA">
                    <a:alpha val="47000"/>
                  </a:srgbClr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>
                    <a:alpha val="47000"/>
                  </a:srgb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96" y="1238"/>
              <a:ext cx="3073" cy="2002"/>
            </a:xfrm>
            <a:prstGeom prst="rect">
              <a:avLst/>
            </a:prstGeom>
            <a:gradFill rotWithShape="1">
              <a:gsLst>
                <a:gs pos="0">
                  <a:srgbClr val="EAEAEA">
                    <a:alpha val="47000"/>
                  </a:srgbClr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>
                    <a:alpha val="47000"/>
                  </a:srgb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521" y="2946"/>
              <a:ext cx="1727" cy="300"/>
            </a:xfrm>
            <a:prstGeom prst="rect">
              <a:avLst/>
            </a:prstGeom>
            <a:solidFill>
              <a:srgbClr val="EAEAEA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</a:pPr>
              <a:r>
                <a:rPr lang="en-US" altLang="zh-CN" sz="1200" b="1">
                  <a:latin typeface="Arial Narrow" pitchFamily="34" charset="0"/>
                </a:rPr>
                <a:t>Umbrella specification – 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OpenKOGS plus OS portability</a:t>
              </a:r>
              <a:endParaRPr lang="en-US" altLang="zh-CN" sz="1600" b="1">
                <a:latin typeface="Arial Narrow" pitchFamily="34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553" y="1343"/>
              <a:ext cx="2967" cy="1585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>
                <a:latin typeface="Arial" charset="0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3456" y="1056"/>
              <a:ext cx="215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</a:pPr>
              <a:r>
                <a:rPr lang="en-US" altLang="zh-CN" sz="1600" b="1">
                  <a:solidFill>
                    <a:srgbClr val="A50021"/>
                  </a:solidFill>
                  <a:latin typeface="Arial Narrow" pitchFamily="34" charset="0"/>
                </a:rPr>
                <a:t>Embedded Media Application APIs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592" y="1445"/>
              <a:ext cx="2868" cy="1147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 sz="1800">
                <a:latin typeface="Arial" charset="0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4665" y="1824"/>
              <a:ext cx="511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Vector 2D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713" y="2400"/>
              <a:ext cx="789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Streaming Media</a:t>
              </a: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36" y="1530"/>
              <a:ext cx="3312" cy="630"/>
            </a:xfrm>
            <a:prstGeom prst="rect">
              <a:avLst/>
            </a:prstGeom>
            <a:gradFill rotWithShape="1">
              <a:gsLst>
                <a:gs pos="0">
                  <a:srgbClr val="EAEAEA">
                    <a:alpha val="47000"/>
                  </a:srgbClr>
                </a:gs>
                <a:gs pos="5000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>
                    <a:alpha val="47000"/>
                  </a:srgb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/>
            </a:p>
          </p:txBody>
        </p:sp>
        <p:pic>
          <p:nvPicPr>
            <p:cNvPr id="14" name="Picture 15" descr="OpenSL ES - 500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7"/>
            <a:stretch>
              <a:fillRect/>
            </a:stretch>
          </p:blipFill>
          <p:spPr bwMode="auto">
            <a:xfrm>
              <a:off x="4320" y="2141"/>
              <a:ext cx="110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742" y="2400"/>
              <a:ext cx="357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Audio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1302" y="1969"/>
              <a:ext cx="1186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Cross platform desktop 3D</a:t>
              </a:r>
            </a:p>
          </p:txBody>
        </p:sp>
        <p:pic>
          <p:nvPicPr>
            <p:cNvPr id="17" name="Picture 18" descr="collada 190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007"/>
              <a:ext cx="120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240" y="1242"/>
              <a:ext cx="997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3D Asset Interchange 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Format</a:t>
              </a: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1225" y="1295"/>
              <a:ext cx="868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Open Standard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Effects Framework</a:t>
              </a: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824" y="3336"/>
              <a:ext cx="3744" cy="515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lnSpc>
                  <a:spcPct val="90000"/>
                </a:lnSpc>
              </a:pPr>
              <a:endParaRPr lang="zh-CN" altLang="en-US" sz="1600" b="1">
                <a:latin typeface="Arial Narrow" pitchFamily="34" charset="0"/>
              </a:endParaRPr>
            </a:p>
          </p:txBody>
        </p:sp>
        <p:pic>
          <p:nvPicPr>
            <p:cNvPr id="21" name="Picture 22" descr="glFX-4-1000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031"/>
              <a:ext cx="5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3" descr="OpenGL_SC_Final copy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1581"/>
              <a:ext cx="912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459" y="1969"/>
              <a:ext cx="809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Safety Critical 3D</a:t>
              </a:r>
            </a:p>
          </p:txBody>
        </p:sp>
        <p:pic>
          <p:nvPicPr>
            <p:cNvPr id="24" name="Picture 25" descr="OpenGL_ES_Logo_wht Larg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" y="1581"/>
              <a:ext cx="1002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2757" y="1969"/>
              <a:ext cx="67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Embedded 3D</a:t>
              </a:r>
            </a:p>
          </p:txBody>
        </p:sp>
        <p:sp>
          <p:nvSpPr>
            <p:cNvPr id="26" name="Text Box 27"/>
            <p:cNvSpPr txBox="1">
              <a:spLocks noChangeArrowheads="1"/>
            </p:cNvSpPr>
            <p:nvPr/>
          </p:nvSpPr>
          <p:spPr bwMode="auto">
            <a:xfrm>
              <a:off x="3349" y="3603"/>
              <a:ext cx="87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Streaming Media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System Integration</a:t>
              </a: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4550" y="3603"/>
              <a:ext cx="946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Cross platform APIs 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for window systems</a:t>
              </a:r>
              <a:endParaRPr lang="en-US" altLang="zh-CN" sz="1600" b="1">
                <a:latin typeface="Arial Narrow" pitchFamily="34" charset="0"/>
              </a:endParaRP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1995" y="3603"/>
              <a:ext cx="99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200" b="1">
                  <a:latin typeface="Arial Narrow" pitchFamily="34" charset="0"/>
                </a:rPr>
                <a:t>CODEC and media 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component portability</a:t>
              </a:r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3264" y="3841"/>
              <a:ext cx="177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zh-CN" sz="1600" b="1">
                  <a:solidFill>
                    <a:srgbClr val="A50021"/>
                  </a:solidFill>
                  <a:latin typeface="Arial Narrow" pitchFamily="34" charset="0"/>
                </a:rPr>
                <a:t>System Integration APIs </a:t>
              </a:r>
              <a:endParaRPr lang="en-US" altLang="zh-CN" sz="1600" b="1">
                <a:latin typeface="Arial Narrow" pitchFamily="34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36" y="2160"/>
              <a:ext cx="91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lnSpc>
                  <a:spcPct val="90000"/>
                </a:lnSpc>
              </a:pPr>
              <a:r>
                <a:rPr lang="en-US" altLang="zh-CN" sz="1600" b="1">
                  <a:solidFill>
                    <a:srgbClr val="A50021"/>
                  </a:solidFill>
                  <a:latin typeface="Arial Narrow" pitchFamily="34" charset="0"/>
                </a:rPr>
                <a:t>3D APIs</a:t>
              </a: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3666" y="2056"/>
              <a:ext cx="7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sz="1000" b="1">
                  <a:latin typeface="Arial Narrow" pitchFamily="34" charset="0"/>
                </a:rPr>
                <a:t>Surface and </a:t>
              </a:r>
              <a:br>
                <a:rPr lang="en-US" altLang="zh-CN" sz="1000" b="1">
                  <a:latin typeface="Arial Narrow" pitchFamily="34" charset="0"/>
                </a:rPr>
              </a:br>
              <a:r>
                <a:rPr lang="en-US" altLang="zh-CN" sz="1000" b="1">
                  <a:latin typeface="Arial Narrow" pitchFamily="34" charset="0"/>
                </a:rPr>
                <a:t>synch abstraction</a:t>
              </a:r>
            </a:p>
          </p:txBody>
        </p:sp>
        <p:pic>
          <p:nvPicPr>
            <p:cNvPr id="32" name="Picture 33" descr="OpenMAX DL-1500-Transparent-Aug0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" y="3384"/>
              <a:ext cx="1064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4" descr="OpenMAX IL-1500-Transparent-Aug0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" y="3376"/>
              <a:ext cx="1104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5" descr="OpenWF-1500-Transparent-Aug0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" y="3388"/>
              <a:ext cx="77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6" descr="OpenVG-1500-Transparent-May0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" y="1581"/>
              <a:ext cx="93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7" descr="OpenKODE-1500-Transparent-Aug0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2972"/>
              <a:ext cx="1200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8" descr="EGL-1500-Transparent-Aug0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" y="1768"/>
              <a:ext cx="50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9" descr="OpenKOGS-1500-Transparency-Aug0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688"/>
              <a:ext cx="11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40"/>
            <p:cNvSpPr txBox="1">
              <a:spLocks noChangeArrowheads="1"/>
            </p:cNvSpPr>
            <p:nvPr/>
          </p:nvSpPr>
          <p:spPr bwMode="auto">
            <a:xfrm>
              <a:off x="2592" y="2622"/>
              <a:ext cx="1728" cy="300"/>
            </a:xfrm>
            <a:prstGeom prst="rect">
              <a:avLst/>
            </a:prstGeom>
            <a:solidFill>
              <a:srgbClr val="EAEAEA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</a:pPr>
              <a:r>
                <a:rPr lang="en-US" altLang="zh-CN" sz="1200" b="1">
                  <a:latin typeface="Arial Narrow" pitchFamily="34" charset="0"/>
                </a:rPr>
                <a:t>Umbrella specification – </a:t>
              </a:r>
              <a:br>
                <a:rPr lang="en-US" altLang="zh-CN" sz="1200" b="1">
                  <a:latin typeface="Arial Narrow" pitchFamily="34" charset="0"/>
                </a:rPr>
              </a:br>
              <a:r>
                <a:rPr lang="en-US" altLang="zh-CN" sz="1200" b="1">
                  <a:latin typeface="Arial Narrow" pitchFamily="34" charset="0"/>
                </a:rPr>
                <a:t>EGL-based graphics and media stack</a:t>
              </a:r>
              <a:endParaRPr lang="en-US" altLang="zh-CN" sz="1600" b="1">
                <a:latin typeface="Arial Narrow" pitchFamily="34" charset="0"/>
              </a:endParaRPr>
            </a:p>
          </p:txBody>
        </p:sp>
        <p:pic>
          <p:nvPicPr>
            <p:cNvPr id="40" name="Picture 41" descr="OpenGL-1500-Transparent-Aug0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" y="1581"/>
              <a:ext cx="8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42"/>
            <p:cNvSpPr txBox="1">
              <a:spLocks noChangeArrowheads="1"/>
            </p:cNvSpPr>
            <p:nvPr/>
          </p:nvSpPr>
          <p:spPr bwMode="auto">
            <a:xfrm>
              <a:off x="1596" y="720"/>
              <a:ext cx="91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itchFamily="18" charset="0"/>
                  <a:ea typeface="宋体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</a:pPr>
              <a:r>
                <a:rPr lang="en-US" altLang="zh-CN" sz="1600" b="1">
                  <a:solidFill>
                    <a:srgbClr val="A50021"/>
                  </a:solidFill>
                  <a:latin typeface="Arial Narrow" pitchFamily="34" charset="0"/>
                </a:rPr>
                <a:t>3D Authoring</a:t>
              </a:r>
            </a:p>
          </p:txBody>
        </p:sp>
        <p:pic>
          <p:nvPicPr>
            <p:cNvPr id="42" name="Picture 43" descr="OpenMAX AL-1500-Transparent-Aug0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" y="2208"/>
              <a:ext cx="1152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66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OpenGL/GLES evolvement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401887"/>
            <a:ext cx="8534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ES 1.1/2.0 and 3.0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t="4167"/>
          <a:stretch/>
        </p:blipFill>
        <p:spPr bwMode="auto">
          <a:xfrm>
            <a:off x="390525" y="847724"/>
            <a:ext cx="8382000" cy="37242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9125" y="4642009"/>
            <a:ext cx="7315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600" b="1" dirty="0" smtClean="0">
              <a:latin typeface="+mj-lt"/>
            </a:endParaRPr>
          </a:p>
          <a:p>
            <a:pPr algn="l"/>
            <a:r>
              <a:rPr lang="en-US" altLang="zh-CN" sz="1600" b="1" dirty="0" smtClean="0">
                <a:latin typeface="+mj-lt"/>
              </a:rPr>
              <a:t>OpenGL ES 3.0 new features : 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altLang="zh-CN" sz="1400" dirty="0" smtClean="0">
                <a:latin typeface="+mj-lt"/>
              </a:rPr>
              <a:t> Transform Feedback,  but no Geometry Shader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altLang="zh-CN" sz="1400" dirty="0" smtClean="0">
                <a:latin typeface="+mj-lt"/>
              </a:rPr>
              <a:t> Draw Instance, MRT and  Occlusion query  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altLang="zh-CN" sz="1400" dirty="0" smtClean="0">
                <a:latin typeface="+mj-lt"/>
              </a:rPr>
              <a:t> Pixel Buffer Object, Uniform Buffer Object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altLang="zh-CN" sz="1400" dirty="0" smtClean="0">
                <a:latin typeface="+mj-lt"/>
              </a:rPr>
              <a:t> More texture formats and sampler type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altLang="zh-CN" sz="1400" dirty="0" smtClean="0">
                <a:latin typeface="+mj-lt"/>
              </a:rPr>
              <a:t> New universal compression format ETC2 and ASTC</a:t>
            </a:r>
            <a:endParaRPr lang="zh-CN" altLang="en-US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3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Vector Graphics </a:t>
            </a:r>
            <a:r>
              <a:rPr lang="en-US" altLang="ko-KR" dirty="0" smtClean="0">
                <a:ea typeface="Gulim" pitchFamily="34" charset="-127"/>
              </a:rPr>
              <a:t>and </a:t>
            </a:r>
            <a:r>
              <a:rPr lang="en-US" altLang="ko-KR" dirty="0" err="1" smtClean="0">
                <a:ea typeface="Gulim" pitchFamily="34" charset="-127"/>
              </a:rPr>
              <a:t>OpenVG</a:t>
            </a:r>
            <a:endParaRPr lang="en-US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5975" y="990600"/>
            <a:ext cx="2590800" cy="5105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5" y="2667000"/>
            <a:ext cx="1969477" cy="175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975" y="2743200"/>
            <a:ext cx="11430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 descr="u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4575" y="2743200"/>
            <a:ext cx="1143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2975" y="4725987"/>
            <a:ext cx="987425" cy="152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81375" y="4725987"/>
            <a:ext cx="985838" cy="152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62175" y="4720209"/>
            <a:ext cx="990600" cy="152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00575" y="4724400"/>
            <a:ext cx="98788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785813" y="985839"/>
            <a:ext cx="4729162" cy="1604962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360A"/>
              </a:buClr>
              <a:buSzTx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Standard &amp; API </a:t>
            </a:r>
          </a:p>
          <a:p>
            <a:pPr marL="635000" lvl="1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zh-CN" sz="1200" b="1" kern="0" dirty="0" smtClean="0">
                <a:latin typeface="+mn-lt"/>
              </a:rPr>
              <a:t>OpenVG, SVG, HTML5 Canvas …</a:t>
            </a:r>
          </a:p>
          <a:p>
            <a:pPr marL="635000" lvl="1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zh-CN" sz="1200" b="1" kern="0" dirty="0" smtClean="0">
                <a:latin typeface="+mn-lt"/>
              </a:rPr>
              <a:t>Skia, Cairo, Direct2D …</a:t>
            </a:r>
          </a:p>
          <a:p>
            <a:pPr marL="635000" lvl="1" indent="-228600" algn="l" eaLnBrk="0" hangingPunct="0">
              <a:spcBef>
                <a:spcPct val="20000"/>
              </a:spcBef>
              <a:buFontTx/>
              <a:buChar char="–"/>
              <a:defRPr/>
            </a:pPr>
            <a:endParaRPr lang="en-US" altLang="zh-CN" sz="1200" b="1" kern="0" dirty="0" smtClean="0"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360A"/>
              </a:buClr>
              <a:buSzTx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</a:rPr>
              <a:t>Target applications</a:t>
            </a:r>
          </a:p>
          <a:p>
            <a:pPr marL="6350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UI,  Browser, Printing,  Image Procession</a:t>
            </a:r>
            <a:r>
              <a:rPr kumimoji="0" lang="en-US" altLang="zh-CN" sz="12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itchFamily="2" charset="-122"/>
              </a:rPr>
              <a:t> …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026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EGL and </a:t>
            </a:r>
            <a:r>
              <a:rPr lang="en-US" altLang="zh-CN" sz="2400" dirty="0" err="1">
                <a:ea typeface="宋体" pitchFamily="2" charset="-122"/>
              </a:rPr>
              <a:t>OpenKODE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72025" y="985838"/>
            <a:ext cx="3433762" cy="236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1800" b="1" kern="0" dirty="0" err="1" smtClean="0">
                <a:ea typeface="宋体" pitchFamily="2" charset="-122"/>
              </a:rPr>
              <a:t>OpenKODE</a:t>
            </a:r>
            <a:endParaRPr lang="en-US" altLang="zh-CN" sz="1800" b="1" kern="0" dirty="0" smtClean="0">
              <a:ea typeface="宋体" pitchFamily="2" charset="-122"/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400" kern="0" dirty="0" smtClean="0">
                <a:ea typeface="宋体" pitchFamily="2" charset="-122"/>
              </a:rPr>
              <a:t>Core OS abstraction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200" kern="0" dirty="0" smtClean="0">
                <a:ea typeface="宋体" pitchFamily="2" charset="-122"/>
              </a:rPr>
              <a:t>Main() and Exit()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200" kern="0" dirty="0" smtClean="0">
                <a:ea typeface="宋体" pitchFamily="2" charset="-122"/>
              </a:rPr>
              <a:t>Window and Event procession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200" kern="0" dirty="0" smtClean="0">
                <a:ea typeface="宋体" pitchFamily="2" charset="-122"/>
              </a:rPr>
              <a:t>IO operations (file, format, socket, </a:t>
            </a:r>
            <a:r>
              <a:rPr lang="en-US" altLang="zh-CN" sz="1200" kern="0" dirty="0" smtClean="0">
                <a:latin typeface="Arial Narrow" pitchFamily="34" charset="0"/>
                <a:ea typeface="宋体" pitchFamily="2" charset="-122"/>
              </a:rPr>
              <a:t>…</a:t>
            </a:r>
            <a:r>
              <a:rPr lang="en-US" altLang="zh-CN" sz="1200" kern="0" dirty="0" smtClean="0">
                <a:ea typeface="宋体" pitchFamily="2" charset="-122"/>
              </a:rPr>
              <a:t>)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200" kern="0" dirty="0" smtClean="0">
                <a:ea typeface="宋体" pitchFamily="2" charset="-122"/>
              </a:rPr>
              <a:t>Thread and Synchronization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200" kern="0" dirty="0" smtClean="0">
                <a:ea typeface="宋体" pitchFamily="2" charset="-122"/>
              </a:rPr>
              <a:t>Math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zh-CN" sz="1400" kern="0" dirty="0" smtClean="0">
                <a:ea typeface="宋体" pitchFamily="2" charset="-122"/>
              </a:rPr>
              <a:t>Source code portability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095625" y="4216400"/>
            <a:ext cx="2743200" cy="533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317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3425" y="4730750"/>
            <a:ext cx="7772400" cy="17526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50000">
                <a:srgbClr val="FFFFFF"/>
              </a:gs>
              <a:gs pos="100000">
                <a:srgbClr val="DDDDDD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 sz="1800">
              <a:latin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3425" y="4730750"/>
            <a:ext cx="7315200" cy="1219200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5000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 sz="1800">
              <a:latin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3425" y="4730750"/>
            <a:ext cx="6858000" cy="685800"/>
          </a:xfrm>
          <a:prstGeom prst="rect">
            <a:avLst/>
          </a:prstGeom>
          <a:gradFill rotWithShape="1">
            <a:gsLst>
              <a:gs pos="0">
                <a:srgbClr val="F8F8F8">
                  <a:alpha val="47000"/>
                </a:srgbClr>
              </a:gs>
              <a:gs pos="50000">
                <a:srgbClr val="F8F8F8">
                  <a:gamma/>
                  <a:tint val="0"/>
                  <a:invGamma/>
                </a:srgbClr>
              </a:gs>
              <a:gs pos="100000">
                <a:srgbClr val="F8F8F8">
                  <a:alpha val="47000"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76425" y="5473700"/>
            <a:ext cx="4495800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1400" b="1">
                <a:latin typeface="Arial Narrow" pitchFamily="34" charset="0"/>
              </a:rPr>
              <a:t>Graphics stack umbrella spec – defines media API and EGL to be present and tests trans-API interoperability </a:t>
            </a:r>
          </a:p>
        </p:txBody>
      </p:sp>
      <p:pic>
        <p:nvPicPr>
          <p:cNvPr id="10" name="Picture 9" descr="OpenSL ES - 50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667"/>
          <a:stretch>
            <a:fillRect/>
          </a:stretch>
        </p:blipFill>
        <p:spPr bwMode="auto">
          <a:xfrm>
            <a:off x="4772025" y="4800600"/>
            <a:ext cx="15240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453063" y="5151438"/>
            <a:ext cx="538162" cy="238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200" b="1">
                <a:latin typeface="Arial Narrow" pitchFamily="34" charset="0"/>
              </a:rPr>
              <a:t>Audio</a:t>
            </a:r>
          </a:p>
        </p:txBody>
      </p:sp>
      <p:pic>
        <p:nvPicPr>
          <p:cNvPr id="12" name="Picture 11" descr="OpenGL_ES_Logo_wht Lar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9625" y="4826000"/>
            <a:ext cx="11430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28675" y="5181600"/>
            <a:ext cx="1019175" cy="238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200" b="1">
                <a:latin typeface="Arial Narrow" pitchFamily="34" charset="0"/>
              </a:rPr>
              <a:t>Embedded 3D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508375" y="5151438"/>
            <a:ext cx="1187450" cy="238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200" b="1">
                <a:latin typeface="Arial Narrow" pitchFamily="34" charset="0"/>
              </a:rPr>
              <a:t>Streaming Media</a:t>
            </a:r>
          </a:p>
        </p:txBody>
      </p:sp>
      <p:pic>
        <p:nvPicPr>
          <p:cNvPr id="15" name="Picture 14" descr="OpenMAX-1500-Transparent-May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0425" y="4892675"/>
            <a:ext cx="12954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409825" y="5151438"/>
            <a:ext cx="769938" cy="238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200" b="1">
                <a:latin typeface="Arial Narrow" pitchFamily="34" charset="0"/>
              </a:rPr>
              <a:t>Vector 2D</a:t>
            </a:r>
          </a:p>
        </p:txBody>
      </p:sp>
      <p:pic>
        <p:nvPicPr>
          <p:cNvPr id="17" name="Picture 16" descr="OpenVG-1500-Transparent-May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5025" y="4883150"/>
            <a:ext cx="11430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6153150" y="5145088"/>
            <a:ext cx="1441450" cy="238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200" b="1">
                <a:latin typeface="Arial Narrow" pitchFamily="34" charset="0"/>
              </a:rPr>
              <a:t>Surfaces and synch </a:t>
            </a:r>
          </a:p>
        </p:txBody>
      </p:sp>
      <p:pic>
        <p:nvPicPr>
          <p:cNvPr id="19" name="Picture 18" descr="OpenKODE-1500-Transparent-Aug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5625" y="6102350"/>
            <a:ext cx="1524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OpenKOGS-1500-Transparency-Aug0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72225" y="5572125"/>
            <a:ext cx="15240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EGL-1500-Transparent-Aug0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38925" y="4843463"/>
            <a:ext cx="5715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419225" y="6007100"/>
            <a:ext cx="5410200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1400" b="1">
                <a:latin typeface="Arial Narrow" pitchFamily="34" charset="0"/>
              </a:rPr>
              <a:t>Source portability umbrella specification – </a:t>
            </a:r>
            <a:br>
              <a:rPr lang="en-US" altLang="zh-CN" sz="1400" b="1">
                <a:latin typeface="Arial Narrow" pitchFamily="34" charset="0"/>
              </a:rPr>
            </a:br>
            <a:r>
              <a:rPr lang="en-US" altLang="zh-CN" sz="1400" b="1">
                <a:latin typeface="Arial Narrow" pitchFamily="34" charset="0"/>
              </a:rPr>
              <a:t>adds OpenKODE Core OS abstraction API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647825" y="3505200"/>
            <a:ext cx="6096000" cy="990600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altLang="zh-CN" sz="1800" b="1">
                <a:latin typeface="Arial Narrow" pitchFamily="34" charset="0"/>
              </a:rPr>
              <a:t>Native Applications</a:t>
            </a:r>
            <a:br>
              <a:rPr lang="en-US" altLang="zh-CN" sz="1800" b="1">
                <a:latin typeface="Arial Narrow" pitchFamily="34" charset="0"/>
              </a:rPr>
            </a:br>
            <a:r>
              <a:rPr lang="en-US" altLang="zh-CN" sz="1200" b="1">
                <a:latin typeface="Arial Narrow" pitchFamily="34" charset="0"/>
              </a:rPr>
              <a:t>(e.g. Browsers, Games, Navigation, Media)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357563" y="4035425"/>
            <a:ext cx="798512" cy="392113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altLang="zh-CN" sz="1000" b="1">
                <a:latin typeface="Arial" charset="0"/>
              </a:rPr>
              <a:t>3D Gaming</a:t>
            </a:r>
            <a:br>
              <a:rPr lang="en-US" altLang="zh-CN" sz="1000" b="1">
                <a:latin typeface="Arial" charset="0"/>
              </a:rPr>
            </a:br>
            <a:r>
              <a:rPr lang="en-US" altLang="zh-CN" sz="1000" b="1">
                <a:latin typeface="Arial" charset="0"/>
              </a:rPr>
              <a:t>Engines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29225" y="4038600"/>
            <a:ext cx="1014413" cy="387350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sz="1000" b="1">
                <a:latin typeface="Arial" charset="0"/>
              </a:rPr>
              <a:t> </a:t>
            </a:r>
            <a:r>
              <a:rPr lang="en-US" altLang="zh-CN" sz="1000" b="1">
                <a:latin typeface="Arial" charset="0"/>
              </a:rPr>
              <a:t>TV/Video/Audio </a:t>
            </a:r>
            <a:br>
              <a:rPr lang="en-US" altLang="zh-CN" sz="1000" b="1">
                <a:latin typeface="Arial" charset="0"/>
              </a:rPr>
            </a:br>
            <a:r>
              <a:rPr lang="en-US" altLang="zh-CN" sz="1000" b="1">
                <a:latin typeface="Arial" charset="0"/>
              </a:rPr>
              <a:t>Engines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517775" y="4038600"/>
            <a:ext cx="798513" cy="387350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altLang="zh-CN" sz="1000" b="1">
                <a:latin typeface="Arial" charset="0"/>
              </a:rPr>
              <a:t>UI/Widget</a:t>
            </a:r>
            <a:br>
              <a:rPr lang="en-US" altLang="zh-CN" sz="1000" b="1">
                <a:latin typeface="Arial" charset="0"/>
              </a:rPr>
            </a:br>
            <a:r>
              <a:rPr lang="en-US" altLang="zh-CN" sz="1000" b="1">
                <a:latin typeface="Arial" charset="0"/>
              </a:rPr>
              <a:t>Toolkits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194175" y="4038600"/>
            <a:ext cx="990600" cy="387350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sz="1000" b="1">
                <a:latin typeface="Arial" charset="0"/>
              </a:rPr>
              <a:t> </a:t>
            </a:r>
            <a:r>
              <a:rPr lang="en-US" altLang="zh-CN" sz="1000" b="1">
                <a:latin typeface="Arial" charset="0"/>
              </a:rPr>
              <a:t>Flash/SVG/Font </a:t>
            </a:r>
            <a:br>
              <a:rPr lang="en-US" altLang="zh-CN" sz="1000" b="1">
                <a:latin typeface="Arial" charset="0"/>
              </a:rPr>
            </a:br>
            <a:r>
              <a:rPr lang="en-US" altLang="zh-CN" sz="1000" b="1">
                <a:latin typeface="Arial" charset="0"/>
              </a:rPr>
              <a:t>Engines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28663" y="985838"/>
            <a:ext cx="3662362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eaLnBrk="0" latinLnBrk="0" hangingPunct="0">
              <a:lnSpc>
                <a:spcPct val="90000"/>
              </a:lnSpc>
              <a:spcBef>
                <a:spcPct val="20000"/>
              </a:spcBef>
              <a:buClr>
                <a:srgbClr val="FD360A"/>
              </a:buClr>
              <a:buSzTx/>
              <a:tabLst/>
              <a:defRPr/>
            </a:pPr>
            <a:r>
              <a:rPr lang="en-US" altLang="zh-CN" sz="1800" b="1" dirty="0">
                <a:latin typeface="+mn-lt"/>
              </a:rPr>
              <a:t>EGL</a:t>
            </a:r>
          </a:p>
          <a:p>
            <a:pPr marL="692150" lvl="1" indent="-28575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zh-CN" sz="1400" dirty="0" smtClean="0">
                <a:latin typeface="+mn-lt"/>
              </a:rPr>
              <a:t>Encapsualte the difference of different native </a:t>
            </a:r>
            <a:r>
              <a:rPr lang="en-US" altLang="zh-CN" sz="1400" dirty="0">
                <a:latin typeface="+mn-lt"/>
              </a:rPr>
              <a:t>window </a:t>
            </a:r>
            <a:r>
              <a:rPr lang="en-US" altLang="zh-CN" sz="1400" dirty="0" smtClean="0">
                <a:latin typeface="+mn-lt"/>
              </a:rPr>
              <a:t>system.</a:t>
            </a:r>
            <a:endParaRPr lang="en-US" altLang="zh-CN" sz="1400" dirty="0">
              <a:latin typeface="+mn-lt"/>
            </a:endParaRPr>
          </a:p>
          <a:p>
            <a:pPr marL="692150" lvl="1" indent="-28575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zh-CN" sz="1400" dirty="0" smtClean="0">
                <a:latin typeface="+mn-lt"/>
              </a:rPr>
              <a:t>Unified </a:t>
            </a:r>
            <a:r>
              <a:rPr lang="en-US" altLang="zh-CN" sz="1400" dirty="0">
                <a:latin typeface="+mn-lt"/>
              </a:rPr>
              <a:t>API for context and </a:t>
            </a:r>
            <a:r>
              <a:rPr lang="en-US" altLang="zh-CN" sz="1400" dirty="0" smtClean="0">
                <a:latin typeface="+mn-lt"/>
              </a:rPr>
              <a:t>surface creation and binding  </a:t>
            </a:r>
          </a:p>
          <a:p>
            <a:pPr marL="692150" lvl="1" indent="-28575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zh-CN" sz="1400" dirty="0">
                <a:latin typeface="+mn-lt"/>
              </a:rPr>
              <a:t>C</a:t>
            </a:r>
            <a:r>
              <a:rPr lang="en-US" altLang="zh-CN" sz="1400" dirty="0" smtClean="0">
                <a:latin typeface="+mn-lt"/>
              </a:rPr>
              <a:t>ross </a:t>
            </a:r>
            <a:r>
              <a:rPr lang="en-US" altLang="zh-CN" sz="1400" dirty="0">
                <a:latin typeface="+mn-lt"/>
              </a:rPr>
              <a:t>API </a:t>
            </a:r>
            <a:r>
              <a:rPr lang="en-US" altLang="zh-CN" sz="1400" dirty="0" smtClean="0">
                <a:latin typeface="+mn-lt"/>
              </a:rPr>
              <a:t>integration,  resource sharing and synchronization</a:t>
            </a:r>
            <a:endParaRPr lang="en-US" altLang="zh-C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169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can do with GPU?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5" y="1238251"/>
            <a:ext cx="28956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05791" y="316230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Games</a:t>
            </a:r>
            <a:endParaRPr lang="en-US" dirty="0"/>
          </a:p>
        </p:txBody>
      </p:sp>
      <p:pic>
        <p:nvPicPr>
          <p:cNvPr id="5" name="Picture 15" descr="advanced_u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9175" y="1238251"/>
            <a:ext cx="28956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06196" y="31623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3D/Composite UI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695701"/>
            <a:ext cx="2895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4629" y="562927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Modeling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731660"/>
            <a:ext cx="2895600" cy="19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6383" y="5638801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Image/Video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4" name="Text Box 13"/>
          <p:cNvSpPr txBox="1">
            <a:spLocks/>
          </p:cNvSpPr>
          <p:nvPr/>
        </p:nvSpPr>
        <p:spPr bwMode="auto">
          <a:xfrm>
            <a:off x="1266825" y="847723"/>
            <a:ext cx="3581400" cy="895917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lIns="64291" tIns="32146" rIns="64291" bIns="32146">
            <a:spAutoFit/>
          </a:bodyPr>
          <a:lstStyle/>
          <a:p>
            <a:pPr defTabSz="642938">
              <a:defRPr/>
            </a:pPr>
            <a:r>
              <a:rPr lang="en-US" altLang="zh-CN" sz="1800" b="1" dirty="0">
                <a:solidFill>
                  <a:srgbClr val="990000"/>
                </a:solidFill>
                <a:latin typeface="Arial Narrow" pitchFamily="34" charset="0"/>
              </a:rPr>
              <a:t>OpenCL – Open Computing Language</a:t>
            </a:r>
            <a:br>
              <a:rPr lang="en-US" altLang="zh-CN" sz="1800" b="1" dirty="0">
                <a:solidFill>
                  <a:srgbClr val="990000"/>
                </a:solidFill>
                <a:latin typeface="Arial Narrow" pitchFamily="34" charset="0"/>
              </a:rPr>
            </a:br>
            <a:r>
              <a:rPr lang="en-US" altLang="zh-CN" sz="1200" b="1" dirty="0">
                <a:latin typeface="Arial Narrow" pitchFamily="34" charset="0"/>
              </a:rPr>
              <a:t>Open, royalty-free standard for programming heterogeneous parallel computing </a:t>
            </a:r>
            <a:br>
              <a:rPr lang="en-US" altLang="zh-CN" sz="1200" b="1" dirty="0">
                <a:latin typeface="Arial Narrow" pitchFamily="34" charset="0"/>
              </a:rPr>
            </a:br>
            <a:r>
              <a:rPr lang="en-US" altLang="zh-CN" sz="1200" b="1" dirty="0">
                <a:latin typeface="Arial Narrow" pitchFamily="34" charset="0"/>
              </a:rPr>
              <a:t>at the intersection of GPU and multi-core CPU capabilities</a:t>
            </a:r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2085973"/>
            <a:ext cx="3067050" cy="189243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218" y="3978409"/>
            <a:ext cx="3128963" cy="287864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7" name="Picture 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/>
          <a:srcRect l="5553"/>
          <a:stretch/>
        </p:blipFill>
        <p:spPr bwMode="auto">
          <a:xfrm>
            <a:off x="3431380" y="1950477"/>
            <a:ext cx="5710805" cy="362164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8385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3526" y="895577"/>
            <a:ext cx="3484074" cy="540410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WebGL</a:t>
            </a:r>
            <a:endParaRPr lang="en-US" altLang="zh-CN" dirty="0"/>
          </a:p>
          <a:p>
            <a:pPr lvl="1"/>
            <a:r>
              <a:rPr lang="en-US" altLang="zh-CN" sz="1500" dirty="0"/>
              <a:t>API based on OpenGL ES  </a:t>
            </a:r>
          </a:p>
          <a:p>
            <a:pPr lvl="1"/>
            <a:r>
              <a:rPr lang="en-US" altLang="zh-CN" dirty="0"/>
              <a:t>Accessed via JavaScript</a:t>
            </a:r>
          </a:p>
          <a:p>
            <a:pPr lvl="1"/>
            <a:r>
              <a:rPr lang="en-US" altLang="zh-CN" sz="1500" dirty="0"/>
              <a:t>Exposed through HTML5 Canvas</a:t>
            </a:r>
            <a:endParaRPr lang="en-US" altLang="zh-CN" sz="700" dirty="0"/>
          </a:p>
          <a:p>
            <a:pPr lvl="1"/>
            <a:endParaRPr lang="en-US" altLang="zh-CN" sz="900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 smtClean="0"/>
              <a:t>WebCL</a:t>
            </a:r>
            <a:endParaRPr lang="en-US" altLang="zh-CN" dirty="0"/>
          </a:p>
          <a:p>
            <a:pPr lvl="1"/>
            <a:r>
              <a:rPr lang="en-US" altLang="zh-CN" dirty="0"/>
              <a:t>Enable high performance parallel processing on GPU/multicore in web app</a:t>
            </a:r>
          </a:p>
          <a:p>
            <a:pPr lvl="1"/>
            <a:r>
              <a:rPr lang="en-US" altLang="zh-CN" dirty="0"/>
              <a:t>Integrate </a:t>
            </a:r>
            <a:r>
              <a:rPr lang="en-US" altLang="zh-CN" dirty="0" err="1"/>
              <a:t>OpenCL</a:t>
            </a:r>
            <a:r>
              <a:rPr lang="en-US" altLang="zh-CN" dirty="0"/>
              <a:t> capabilities in JavaScript</a:t>
            </a:r>
          </a:p>
          <a:p>
            <a:pPr lvl="1"/>
            <a:r>
              <a:rPr lang="en-US" altLang="zh-CN" dirty="0"/>
              <a:t>Design with </a:t>
            </a:r>
            <a:r>
              <a:rPr lang="en-US" altLang="zh-CN" dirty="0" smtClean="0"/>
              <a:t>security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and </a:t>
            </a:r>
            <a:r>
              <a:rPr lang="en-US" dirty="0" err="1" smtClean="0"/>
              <a:t>WebCL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6325" y="1103313"/>
            <a:ext cx="3719490" cy="199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9424" y="3642746"/>
            <a:ext cx="3113291" cy="23199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20" y="2297712"/>
            <a:ext cx="3365500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5220" y="5486400"/>
            <a:ext cx="2590800" cy="4762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32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 Input &amp; Computer Vision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914400"/>
            <a:ext cx="7620000" cy="44958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4650" y="5410200"/>
            <a:ext cx="2819400" cy="4434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20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/>
          <p:cNvSpPr txBox="1">
            <a:spLocks/>
          </p:cNvSpPr>
          <p:nvPr/>
        </p:nvSpPr>
        <p:spPr bwMode="auto">
          <a:xfrm>
            <a:off x="59386" y="71875"/>
            <a:ext cx="908462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What we can do with GPU in future?</a:t>
            </a:r>
          </a:p>
        </p:txBody>
      </p:sp>
      <p:grpSp>
        <p:nvGrpSpPr>
          <p:cNvPr id="2" name="Group 68"/>
          <p:cNvGrpSpPr/>
          <p:nvPr/>
        </p:nvGrpSpPr>
        <p:grpSpPr>
          <a:xfrm>
            <a:off x="644790" y="799276"/>
            <a:ext cx="1902961" cy="1523456"/>
            <a:chOff x="704165" y="1001151"/>
            <a:chExt cx="1902961" cy="15234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3381" t="35824" r="60914" b="44947"/>
            <a:stretch>
              <a:fillRect/>
            </a:stretch>
          </p:blipFill>
          <p:spPr bwMode="auto">
            <a:xfrm>
              <a:off x="704165" y="1001151"/>
              <a:ext cx="1902961" cy="1072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789110" y="2186053"/>
              <a:ext cx="16172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3D Web Pages </a:t>
              </a:r>
              <a:endParaRPr lang="en-US" sz="1600" dirty="0"/>
            </a:p>
          </p:txBody>
        </p:sp>
      </p:grpSp>
      <p:grpSp>
        <p:nvGrpSpPr>
          <p:cNvPr id="3" name="Group 69"/>
          <p:cNvGrpSpPr/>
          <p:nvPr/>
        </p:nvGrpSpPr>
        <p:grpSpPr>
          <a:xfrm>
            <a:off x="2833204" y="849101"/>
            <a:ext cx="1915909" cy="1471204"/>
            <a:chOff x="2892579" y="1050976"/>
            <a:chExt cx="1915909" cy="1471204"/>
          </a:xfrm>
        </p:grpSpPr>
        <p:sp>
          <p:nvSpPr>
            <p:cNvPr id="40" name="Rectangle 39"/>
            <p:cNvSpPr/>
            <p:nvPr/>
          </p:nvSpPr>
          <p:spPr>
            <a:xfrm>
              <a:off x="2892579" y="2183626"/>
              <a:ext cx="19159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Augmented Reality</a:t>
              </a:r>
              <a:endParaRPr lang="en-US" sz="1600" dirty="0"/>
            </a:p>
          </p:txBody>
        </p:sp>
        <p:pic>
          <p:nvPicPr>
            <p:cNvPr id="1030" name="Picture 6" descr="http://media.smashingmagazine.com/cdn_smash/images/user-interfaces/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3384" y="1050976"/>
              <a:ext cx="1175264" cy="1067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4" name="Group 70"/>
          <p:cNvGrpSpPr/>
          <p:nvPr/>
        </p:nvGrpSpPr>
        <p:grpSpPr>
          <a:xfrm>
            <a:off x="5077480" y="826303"/>
            <a:ext cx="1896673" cy="1498844"/>
            <a:chOff x="5136855" y="1028178"/>
            <a:chExt cx="1896673" cy="1498844"/>
          </a:xfrm>
        </p:grpSpPr>
        <p:sp>
          <p:nvSpPr>
            <p:cNvPr id="39" name="Rectangle 38"/>
            <p:cNvSpPr/>
            <p:nvPr/>
          </p:nvSpPr>
          <p:spPr>
            <a:xfrm>
              <a:off x="5136855" y="2188468"/>
              <a:ext cx="18966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smtClean="0">
                  <a:solidFill>
                    <a:srgbClr val="000000"/>
                  </a:solidFill>
                </a:rPr>
                <a:t>3D User Interfaces</a:t>
              </a:r>
            </a:p>
          </p:txBody>
        </p:sp>
        <p:pic>
          <p:nvPicPr>
            <p:cNvPr id="47" name="Picture 46" descr="ui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750" y="1028178"/>
              <a:ext cx="1580122" cy="1072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5" name="Group 71"/>
          <p:cNvGrpSpPr/>
          <p:nvPr/>
        </p:nvGrpSpPr>
        <p:grpSpPr>
          <a:xfrm>
            <a:off x="603868" y="2521239"/>
            <a:ext cx="1869423" cy="1621252"/>
            <a:chOff x="663243" y="2723114"/>
            <a:chExt cx="1869423" cy="1621252"/>
          </a:xfrm>
        </p:grpSpPr>
        <p:pic>
          <p:nvPicPr>
            <p:cNvPr id="1034" name="Picture 10" descr="http://www.earth-photography.com/photos/Countries/France/galleryinfo/ChampsElysees_intr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6694" y="2723114"/>
              <a:ext cx="1573191" cy="1165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5" name="Rectangle 54"/>
            <p:cNvSpPr/>
            <p:nvPr/>
          </p:nvSpPr>
          <p:spPr>
            <a:xfrm>
              <a:off x="663243" y="4005812"/>
              <a:ext cx="18694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Mobile Navigation </a:t>
              </a:r>
              <a:endParaRPr lang="en-US" sz="1600" dirty="0"/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2845732" y="2523212"/>
            <a:ext cx="1853807" cy="1611522"/>
            <a:chOff x="2905107" y="2725087"/>
            <a:chExt cx="1853807" cy="1611522"/>
          </a:xfrm>
        </p:grpSpPr>
        <p:pic>
          <p:nvPicPr>
            <p:cNvPr id="1036" name="Picture 12" descr="http://www.tgeorgiev.net/CVPR/OrchardSmall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05107" y="2725087"/>
              <a:ext cx="1836043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6" name="Rectangle 55"/>
            <p:cNvSpPr/>
            <p:nvPr/>
          </p:nvSpPr>
          <p:spPr>
            <a:xfrm>
              <a:off x="2949316" y="3998055"/>
              <a:ext cx="18095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smtClean="0">
                  <a:solidFill>
                    <a:srgbClr val="000000"/>
                  </a:solidFill>
                </a:rPr>
                <a:t>3D Video/Imaging</a:t>
              </a:r>
            </a:p>
          </p:txBody>
        </p:sp>
      </p:grpSp>
      <p:grpSp>
        <p:nvGrpSpPr>
          <p:cNvPr id="7" name="Group 74"/>
          <p:cNvGrpSpPr/>
          <p:nvPr/>
        </p:nvGrpSpPr>
        <p:grpSpPr>
          <a:xfrm>
            <a:off x="2671874" y="4315805"/>
            <a:ext cx="2484301" cy="1625165"/>
            <a:chOff x="2731249" y="4517680"/>
            <a:chExt cx="2484301" cy="1625165"/>
          </a:xfrm>
        </p:grpSpPr>
        <p:pic>
          <p:nvPicPr>
            <p:cNvPr id="1038" name="Picture 14" descr="http://t0.gstatic.com/images?q=tbn:oGlQSiDvJnX3uM:http://willscullypower.files.wordpress.com/2009/01/data-mining.jpg%3Fw%3D349%26h%3D331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54337" y="4517680"/>
              <a:ext cx="1384105" cy="1197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57" name="Rectangle 56"/>
            <p:cNvSpPr/>
            <p:nvPr/>
          </p:nvSpPr>
          <p:spPr>
            <a:xfrm>
              <a:off x="2731249" y="5804291"/>
              <a:ext cx="24843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dirty="0" smtClean="0">
                  <a:solidFill>
                    <a:srgbClr val="000000"/>
                  </a:solidFill>
                </a:rPr>
                <a:t>Data Mining/Analytics</a:t>
              </a:r>
            </a:p>
          </p:txBody>
        </p:sp>
      </p:grpSp>
      <p:grpSp>
        <p:nvGrpSpPr>
          <p:cNvPr id="8" name="Group 73"/>
          <p:cNvGrpSpPr/>
          <p:nvPr/>
        </p:nvGrpSpPr>
        <p:grpSpPr>
          <a:xfrm>
            <a:off x="556264" y="4410294"/>
            <a:ext cx="1961899" cy="1619894"/>
            <a:chOff x="615639" y="4612169"/>
            <a:chExt cx="1961899" cy="1619894"/>
          </a:xfrm>
        </p:grpSpPr>
        <p:sp>
          <p:nvSpPr>
            <p:cNvPr id="33" name="TextBox 32"/>
            <p:cNvSpPr txBox="1"/>
            <p:nvPr/>
          </p:nvSpPr>
          <p:spPr>
            <a:xfrm>
              <a:off x="615639" y="5585732"/>
              <a:ext cx="19618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Console Quality </a:t>
              </a:r>
            </a:p>
            <a:p>
              <a:pPr algn="ctr"/>
              <a:r>
                <a:rPr lang="en-US" dirty="0" smtClean="0"/>
                <a:t>3D Games</a:t>
              </a:r>
            </a:p>
          </p:txBody>
        </p:sp>
        <p:pic>
          <p:nvPicPr>
            <p:cNvPr id="1042" name="Picture 18" descr="http://t0.gstatic.com/images?q=tbn:uN-ISKtal_ANPM:http://www.platformnation.com/wp-content/uploads/2009/09/godofwar3.jp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5175" y="4612169"/>
              <a:ext cx="1757769" cy="923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68" name="Picture 67" descr="Picture2.png"/>
          <p:cNvPicPr>
            <a:picLocks noChangeAspect="1"/>
          </p:cNvPicPr>
          <p:nvPr/>
        </p:nvPicPr>
        <p:blipFill>
          <a:blip r:embed="rId12" cstate="print"/>
          <a:srcRect l="3890" t="25977" r="639"/>
          <a:stretch>
            <a:fillRect/>
          </a:stretch>
        </p:blipFill>
        <p:spPr>
          <a:xfrm>
            <a:off x="4947188" y="2996255"/>
            <a:ext cx="3929205" cy="267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67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2257425"/>
            <a:ext cx="8315325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GPU?</a:t>
            </a:r>
          </a:p>
          <a:p>
            <a:endParaRPr lang="en-US" sz="2800" dirty="0"/>
          </a:p>
          <a:p>
            <a:r>
              <a:rPr lang="en-US" sz="1400" dirty="0" smtClean="0"/>
              <a:t>What are running on GPU?</a:t>
            </a:r>
          </a:p>
          <a:p>
            <a:r>
              <a:rPr lang="en-US" sz="1400" dirty="0" smtClean="0"/>
              <a:t>What does GPU driver do?</a:t>
            </a:r>
          </a:p>
          <a:p>
            <a:r>
              <a:rPr lang="en-US" sz="1400" dirty="0" smtClean="0"/>
              <a:t>Why GPU is faster?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45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19201" y="2000249"/>
            <a:ext cx="6629400" cy="3924301"/>
            <a:chOff x="616880" y="1840675"/>
            <a:chExt cx="6840823" cy="4156364"/>
          </a:xfrm>
        </p:grpSpPr>
        <p:grpSp>
          <p:nvGrpSpPr>
            <p:cNvPr id="46" name="Group 45"/>
            <p:cNvGrpSpPr/>
            <p:nvPr/>
          </p:nvGrpSpPr>
          <p:grpSpPr>
            <a:xfrm flipH="1">
              <a:off x="616880" y="1840675"/>
              <a:ext cx="6840823" cy="4156364"/>
              <a:chOff x="250366" y="1197426"/>
              <a:chExt cx="4876799" cy="3657600"/>
            </a:xfrm>
          </p:grpSpPr>
          <p:sp>
            <p:nvSpPr>
              <p:cNvPr id="47" name="Rounded Rectangle 46"/>
              <p:cNvSpPr>
                <a:spLocks noChangeArrowheads="1"/>
              </p:cNvSpPr>
              <p:nvPr/>
            </p:nvSpPr>
            <p:spPr bwMode="auto">
              <a:xfrm>
                <a:off x="250366" y="1197426"/>
                <a:ext cx="4876799" cy="3657600"/>
              </a:xfrm>
              <a:prstGeom prst="roundRect">
                <a:avLst>
                  <a:gd name="adj" fmla="val 6607"/>
                </a:avLst>
              </a:prstGeom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 sz="1050" dirty="0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Rounded Rectangle 47"/>
              <p:cNvSpPr>
                <a:spLocks noChangeArrowheads="1"/>
              </p:cNvSpPr>
              <p:nvPr/>
            </p:nvSpPr>
            <p:spPr bwMode="auto">
              <a:xfrm>
                <a:off x="457185" y="1404258"/>
                <a:ext cx="2113479" cy="1512374"/>
              </a:xfrm>
              <a:prstGeom prst="roundRect">
                <a:avLst>
                  <a:gd name="adj" fmla="val 660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 sz="1600" dirty="0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Rounded Rectangle 48"/>
              <p:cNvSpPr>
                <a:spLocks noChangeArrowheads="1"/>
              </p:cNvSpPr>
              <p:nvPr/>
            </p:nvSpPr>
            <p:spPr bwMode="auto">
              <a:xfrm>
                <a:off x="468071" y="3091540"/>
                <a:ext cx="2113479" cy="1512374"/>
              </a:xfrm>
              <a:prstGeom prst="roundRect">
                <a:avLst>
                  <a:gd name="adj" fmla="val 6607"/>
                </a:avLst>
              </a:prstGeom>
              <a:solidFill>
                <a:schemeClr val="bg1"/>
              </a:soli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 sz="1600" dirty="0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Rounded Rectangle 49"/>
              <p:cNvSpPr>
                <a:spLocks noChangeArrowheads="1"/>
              </p:cNvSpPr>
              <p:nvPr/>
            </p:nvSpPr>
            <p:spPr bwMode="auto">
              <a:xfrm>
                <a:off x="2797611" y="3113311"/>
                <a:ext cx="2113479" cy="1512374"/>
              </a:xfrm>
              <a:prstGeom prst="roundRect">
                <a:avLst>
                  <a:gd name="adj" fmla="val 6607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8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 sz="1050" dirty="0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" name="Rounded Rectangle 50"/>
              <p:cNvSpPr>
                <a:spLocks noChangeArrowheads="1"/>
              </p:cNvSpPr>
              <p:nvPr/>
            </p:nvSpPr>
            <p:spPr bwMode="auto">
              <a:xfrm>
                <a:off x="2786725" y="1415144"/>
                <a:ext cx="2113479" cy="1512374"/>
              </a:xfrm>
              <a:prstGeom prst="roundRect">
                <a:avLst>
                  <a:gd name="adj" fmla="val 6607"/>
                </a:avLst>
              </a:prstGeom>
              <a:solidFill>
                <a:srgbClr val="92D050"/>
              </a:soli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 sz="1600" dirty="0">
                  <a:solidFill>
                    <a:srgbClr val="FFFF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04230" y="1871179"/>
                <a:ext cx="1252710" cy="514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MODEM</a:t>
                </a:r>
                <a:endParaRPr lang="en-US" sz="32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08354" y="1864466"/>
                <a:ext cx="1090437" cy="514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CPU(s)</a:t>
                </a:r>
                <a:endParaRPr lang="en-US" sz="3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82336" y="3218098"/>
                <a:ext cx="765888" cy="514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GPU</a:t>
                </a:r>
                <a:endParaRPr lang="en-US" sz="3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66321" y="3323116"/>
                <a:ext cx="2077507" cy="121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Multimedia</a:t>
                </a:r>
              </a:p>
              <a:p>
                <a:pPr algn="ctr"/>
                <a:r>
                  <a:rPr lang="en-US" sz="2800" dirty="0" smtClean="0"/>
                  <a:t>GPS, </a:t>
                </a:r>
                <a:r>
                  <a:rPr lang="en-US" sz="2800" dirty="0" err="1" smtClean="0"/>
                  <a:t>WiFi</a:t>
                </a:r>
                <a:endParaRPr lang="en-US" sz="2800" dirty="0" smtClean="0"/>
              </a:p>
              <a:p>
                <a:pPr algn="ctr"/>
                <a:r>
                  <a:rPr lang="en-US" sz="2800" dirty="0" smtClean="0"/>
                  <a:t>Etc.</a:t>
                </a:r>
                <a:endParaRPr lang="en-US" sz="2800" dirty="0"/>
              </a:p>
            </p:txBody>
          </p:sp>
        </p:grpSp>
        <p:pic>
          <p:nvPicPr>
            <p:cNvPr id="56" name="Picture 55" descr="logo_basic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9765" y="4775109"/>
              <a:ext cx="2133176" cy="450033"/>
            </a:xfrm>
            <a:prstGeom prst="rect">
              <a:avLst/>
            </a:prstGeom>
          </p:spPr>
        </p:pic>
      </p:grpSp>
      <p:pic>
        <p:nvPicPr>
          <p:cNvPr id="57" name="Picture 56" descr="Snapdragon_logo_horizontal_HighR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3" y="868067"/>
            <a:ext cx="2724318" cy="877606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7824" y="-1"/>
            <a:ext cx="8742813" cy="7315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lvl="0"/>
            <a:r>
              <a:rPr lang="en-US" sz="2400" kern="0" dirty="0"/>
              <a:t>Graphics Acceleration in Qualcomm </a:t>
            </a:r>
            <a:r>
              <a:rPr lang="en-US" sz="2400" kern="0" dirty="0" smtClean="0"/>
              <a:t>Chipsets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8257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What </a:t>
            </a:r>
            <a:r>
              <a:rPr lang="en-US" altLang="zh-CN" dirty="0" smtClean="0">
                <a:ea typeface="宋体" pitchFamily="2" charset="-122"/>
              </a:rPr>
              <a:t>Are Running </a:t>
            </a:r>
            <a:r>
              <a:rPr lang="en-US" altLang="zh-CN" dirty="0">
                <a:ea typeface="宋体" pitchFamily="2" charset="-122"/>
              </a:rPr>
              <a:t>on GPU</a:t>
            </a:r>
            <a:r>
              <a:rPr lang="en-US" altLang="zh-CN" dirty="0" smtClean="0">
                <a:ea typeface="宋体" pitchFamily="2" charset="-122"/>
              </a:rPr>
              <a:t>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5" y="1572404"/>
            <a:ext cx="6853236" cy="404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42913" y="995363"/>
            <a:ext cx="7772400" cy="472598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7675" y="5711825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*The graph is cut from NV programing guide.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95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What </a:t>
            </a:r>
            <a:r>
              <a:rPr lang="en-US" altLang="zh-CN" dirty="0" smtClean="0">
                <a:ea typeface="宋体" pitchFamily="2" charset="-122"/>
              </a:rPr>
              <a:t>Does </a:t>
            </a:r>
            <a:r>
              <a:rPr lang="en-US" altLang="zh-CN" dirty="0">
                <a:ea typeface="宋体" pitchFamily="2" charset="-122"/>
              </a:rPr>
              <a:t>GPU </a:t>
            </a:r>
            <a:r>
              <a:rPr lang="en-US" altLang="zh-CN" dirty="0" smtClean="0">
                <a:ea typeface="宋体" pitchFamily="2" charset="-122"/>
              </a:rPr>
              <a:t>Driver Do</a:t>
            </a:r>
            <a:r>
              <a:rPr lang="en-US" altLang="zh-CN" dirty="0">
                <a:ea typeface="宋体" pitchFamily="2" charset="-122"/>
              </a:rPr>
              <a:t>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42913" y="995363"/>
            <a:ext cx="7772400" cy="529113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911C1F"/>
              </a:buClr>
              <a:buSzPct val="75000"/>
              <a:buFont typeface="Arial" pitchFamily="34" charset="0"/>
              <a:buChar char="■"/>
              <a:tabLst/>
              <a:defRPr sz="20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5D6D93"/>
              </a:buClr>
              <a:buSzPct val="75000"/>
              <a:buFont typeface="Arial" pitchFamily="34" charset="0"/>
              <a:buChar char="■"/>
              <a:tabLst/>
              <a:defRPr>
                <a:solidFill>
                  <a:srgbClr val="333333"/>
                </a:solidFill>
                <a:latin typeface="+mn-lt"/>
                <a:cs typeface="+mn-cs"/>
              </a:defRPr>
            </a:lvl2pPr>
            <a:lvl3pPr marL="685800" indent="-225425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636568"/>
              </a:buClr>
              <a:buSzPct val="75000"/>
              <a:buFont typeface="Arial" pitchFamily="34" charset="0"/>
              <a:buChar char="–"/>
              <a:tabLst/>
              <a:defRPr sz="1600">
                <a:solidFill>
                  <a:srgbClr val="333333"/>
                </a:solidFill>
                <a:latin typeface="+mn-lt"/>
                <a:cs typeface="+mn-cs"/>
              </a:defRPr>
            </a:lvl3pPr>
            <a:lvl4pPr marL="903288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Arial" pitchFamily="34" charset="0"/>
              <a:buChar char="»"/>
              <a:tabLst/>
              <a:defRPr lang="en-US" sz="1400" dirty="0" err="1" smtClean="0">
                <a:solidFill>
                  <a:srgbClr val="333333"/>
                </a:solidFill>
                <a:latin typeface="+mn-lt"/>
                <a:cs typeface="+mn-cs"/>
              </a:defRPr>
            </a:lvl4pPr>
            <a:lvl5pPr marL="1143000" indent="-2286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tabLst/>
              <a:defRPr sz="1200">
                <a:solidFill>
                  <a:srgbClr val="333333"/>
                </a:solidFill>
                <a:latin typeface="+mn-lt"/>
                <a:cs typeface="+mn-cs"/>
              </a:defRPr>
            </a:lvl5pPr>
            <a:lvl6pPr marL="17732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2304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6876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144838" indent="-1143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27375"/>
              </a:buClr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API </a:t>
            </a:r>
            <a:r>
              <a:rPr lang="en-US" altLang="zh-CN" dirty="0">
                <a:ea typeface="宋体" pitchFamily="2" charset="-122"/>
              </a:rPr>
              <a:t>Translation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Correctness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Efficiency</a:t>
            </a:r>
          </a:p>
          <a:p>
            <a:pPr lvl="1">
              <a:lnSpc>
                <a:spcPct val="80000"/>
              </a:lnSpc>
            </a:pPr>
            <a:r>
              <a:rPr lang="en-US" altLang="zh-CN" dirty="0" err="1">
                <a:ea typeface="宋体" pitchFamily="2" charset="-122"/>
              </a:rPr>
              <a:t>Shader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Compiler</a:t>
            </a:r>
          </a:p>
          <a:p>
            <a:pPr lvl="1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Scheduling and load balance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Resource scheduling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Load balance </a:t>
            </a:r>
          </a:p>
          <a:p>
            <a:pPr lvl="2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CPU and GPU</a:t>
            </a:r>
          </a:p>
          <a:p>
            <a:pPr lvl="2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Multi-CPU and </a:t>
            </a:r>
            <a:r>
              <a:rPr lang="en-US" altLang="zh-CN" dirty="0" smtClean="0">
                <a:ea typeface="宋体" pitchFamily="2" charset="-122"/>
              </a:rPr>
              <a:t>Multi-GPU</a:t>
            </a:r>
          </a:p>
          <a:p>
            <a:pPr lvl="2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Workaround for HW limitation or bug</a:t>
            </a:r>
          </a:p>
          <a:p>
            <a:endParaRPr lang="en-US" altLang="zh-CN" kern="0" dirty="0" smtClean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Driver Model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  <a:sym typeface="Wingdings" pitchFamily="2" charset="2"/>
              </a:rPr>
              <a:t>User mode 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driver: Receive </a:t>
            </a:r>
            <a:r>
              <a:rPr lang="en-US" altLang="zh-CN" dirty="0">
                <a:ea typeface="宋体" pitchFamily="2" charset="-122"/>
                <a:sym typeface="Wingdings" pitchFamily="2" charset="2"/>
              </a:rPr>
              <a:t>application input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  <a:sym typeface="Wingdings" pitchFamily="2" charset="2"/>
              </a:rPr>
              <a:t>Kernel mode 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driver: Access hardware; Global scheduler</a:t>
            </a:r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  <a:p>
            <a:endParaRPr lang="en-US" altLang="zh-CN" kern="0" dirty="0" smtClean="0"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1143000"/>
            <a:ext cx="2146300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370388"/>
            <a:ext cx="2300537" cy="17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3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3D Graphics Performance Analysis&amp;quot;&quot;/&gt;&lt;property id=&quot;20307&quot; value=&quot;447&quot;/&gt;&lt;/object&gt;&lt;object type=&quot;3&quot; unique_id=&quot;10005&quot;&gt;&lt;property id=&quot;20148&quot; value=&quot;5&quot;/&gt;&lt;property id=&quot;20300&quot; value=&quot;Slide 2 - &amp;quot;Qualcomm Confidential and Proprietary&amp;quot;&quot;/&gt;&lt;property id=&quot;20307&quot; value=&quot;361&quot;/&gt;&lt;/object&gt;&lt;object type=&quot;3&quot; unique_id=&quot;10006&quot;&gt;&lt;property id=&quot;20148&quot; value=&quot;5&quot;/&gt;&lt;property id=&quot;20300&quot; value=&quot;Slide 3 - &amp;quot;Revision History&amp;quot;&quot;/&gt;&lt;property id=&quot;20307&quot; value=&quot;362&quot;/&gt;&lt;/object&gt;&lt;object type=&quot;3&quot; unique_id=&quot;10015&quot;&gt;&lt;property id=&quot;20148&quot; value=&quot;5&quot;/&gt;&lt;property id=&quot;20300&quot; value=&quot;Slide 35 - &amp;quot;References&amp;quot;&quot;/&gt;&lt;property id=&quot;20307&quot; value=&quot;377&quot;/&gt;&lt;/object&gt;&lt;object type=&quot;3&quot; unique_id=&quot;10016&quot;&gt;&lt;property id=&quot;20148&quot; value=&quot;5&quot;/&gt;&lt;property id=&quot;20300&quot; value=&quot;Slide 36 - &amp;quot;Questions?&amp;quot;&quot;/&gt;&lt;property id=&quot;20307&quot; value=&quot;439&quot;/&gt;&lt;/object&gt;&lt;object type=&quot;3&quot; unique_id=&quot;10527&quot;&gt;&lt;property id=&quot;20148&quot; value=&quot;5&quot;/&gt;&lt;property id=&quot;20300&quot; value=&quot;Slide 6 - &amp;quot;Where are Bottlenecks&amp;quot;&quot;/&gt;&lt;property id=&quot;20307&quot; value=&quot;449&quot;/&gt;&lt;/object&gt;&lt;object type=&quot;3&quot; unique_id=&quot;10528&quot;&gt;&lt;property id=&quot;20148&quot; value=&quot;5&quot;/&gt;&lt;property id=&quot;20300&quot; value=&quot;Slide 7 - &amp;quot;Data Flow&amp;quot;&quot;/&gt;&lt;property id=&quot;20307&quot; value=&quot;450&quot;/&gt;&lt;/object&gt;&lt;object type=&quot;3&quot; unique_id=&quot;10529&quot;&gt;&lt;property id=&quot;20148&quot; value=&quot;5&quot;/&gt;&lt;property id=&quot;20300&quot; value=&quot;Slide 9 - &amp;quot;Bottleneck vs GPU Architecture&amp;quot;&quot;/&gt;&lt;property id=&quot;20307&quot; value=&quot;451&quot;/&gt;&lt;/object&gt;&lt;object type=&quot;3&quot; unique_id=&quot;10530&quot;&gt;&lt;property id=&quot;20148&quot; value=&quot;5&quot;/&gt;&lt;property id=&quot;20300&quot; value=&quot;Slide 10 - &amp;quot;GPU Pipeline&amp;quot;&quot;/&gt;&lt;property id=&quot;20307&quot; value=&quot;452&quot;/&gt;&lt;/object&gt;&lt;object type=&quot;3&quot; unique_id=&quot;10531&quot;&gt;&lt;property id=&quot;20148&quot; value=&quot;5&quot;/&gt;&lt;property id=&quot;20300&quot; value=&quot;Slide 11 - &amp;quot;GPU Architecture&amp;quot;&quot;/&gt;&lt;property id=&quot;20307&quot; value=&quot;453&quot;/&gt;&lt;/object&gt;&lt;object type=&quot;3&quot; unique_id=&quot;10532&quot;&gt;&lt;property id=&quot;20148&quot; value=&quot;5&quot;/&gt;&lt;property id=&quot;20300&quot; value=&quot;Slide 13 - &amp;quot;Why Tiled Rendering&amp;quot;&quot;/&gt;&lt;property id=&quot;20307&quot; value=&quot;454&quot;/&gt;&lt;/object&gt;&lt;object type=&quot;3&quot; unique_id=&quot;10533&quot;&gt;&lt;property id=&quot;20148&quot; value=&quot;5&quot;/&gt;&lt;property id=&quot;20300&quot; value=&quot;Slide 14 - &amp;quot;Adreno220 Hardware Blocks&amp;quot;&quot;/&gt;&lt;property id=&quot;20307&quot; value=&quot;455&quot;/&gt;&lt;/object&gt;&lt;object type=&quot;3&quot; unique_id=&quot;10534&quot;&gt;&lt;property id=&quot;20148&quot; value=&quot;5&quot;/&gt;&lt;property id=&quot;20300&quot; value=&quot;Slide 16 - &amp;quot;Key Performance Numbers&amp;quot;&quot;/&gt;&lt;property id=&quot;20307&quot; value=&quot;456&quot;/&gt;&lt;/object&gt;&lt;object type=&quot;3&quot; unique_id=&quot;10535&quot;&gt;&lt;property id=&quot;20148&quot; value=&quot;5&quot;/&gt;&lt;property id=&quot;20300&quot; value=&quot;Slide 17 - &amp;quot;Adreno Numbers&amp;quot;&quot;/&gt;&lt;property id=&quot;20307&quot; value=&quot;457&quot;/&gt;&lt;/object&gt;&lt;object type=&quot;3&quot; unique_id=&quot;10536&quot;&gt;&lt;property id=&quot;20148&quot; value=&quot;5&quot;/&gt;&lt;property id=&quot;20300&quot; value=&quot;Slide 18 - &amp;quot;Profiling&amp;quot;&quot;/&gt;&lt;property id=&quot;20307&quot; value=&quot;458&quot;/&gt;&lt;/object&gt;&lt;object type=&quot;3&quot; unique_id=&quot;10537&quot;&gt;&lt;property id=&quot;20148&quot; value=&quot;5&quot;/&gt;&lt;property id=&quot;20300&quot; value=&quot;Slide 19 - &amp;quot;Setting Up the Environment&amp;quot;&quot;/&gt;&lt;property id=&quot;20307&quot; value=&quot;459&quot;/&gt;&lt;/object&gt;&lt;object type=&quot;3&quot; unique_id=&quot;10538&quot;&gt;&lt;property id=&quot;20148&quot; value=&quot;5&quot;/&gt;&lt;property id=&quot;20300&quot; value=&quot;Slide 15 - &amp;quot;Data Collection~&amp;quot;&quot;/&gt;&lt;property id=&quot;20307&quot; value=&quot;460&quot;/&gt;&lt;/object&gt;&lt;object type=&quot;3&quot; unique_id=&quot;10539&quot;&gt;&lt;property id=&quot;20148&quot; value=&quot;5&quot;/&gt;&lt;property id=&quot;20300&quot; value=&quot;Slide 20 - &amp;quot;Benchmarks&amp;quot;&quot;/&gt;&lt;property id=&quot;20307&quot; value=&quot;461&quot;/&gt;&lt;/object&gt;&lt;object type=&quot;3&quot; unique_id=&quot;10540&quot;&gt;&lt;property id=&quot;20148&quot; value=&quot;5&quot;/&gt;&lt;property id=&quot;20300&quot; value=&quot;Slide 21 - &amp;quot;Benchmarks (cont.)&amp;quot;&quot;/&gt;&lt;property id=&quot;20307&quot; value=&quot;462&quot;/&gt;&lt;/object&gt;&lt;object type=&quot;3&quot; unique_id=&quot;10541&quot;&gt;&lt;property id=&quot;20148&quot; value=&quot;5&quot;/&gt;&lt;property id=&quot;20300&quot; value=&quot;Slide 22 - &amp;quot;High-Priority Benchmarks&amp;quot;&quot;/&gt;&lt;property id=&quot;20307&quot; value=&quot;463&quot;/&gt;&lt;/object&gt;&lt;object type=&quot;3&quot; unique_id=&quot;10542&quot;&gt;&lt;property id=&quot;20148&quot; value=&quot;5&quot;/&gt;&lt;property id=&quot;20300&quot; value=&quot;Slide 23 - &amp;quot;CPU Information&amp;quot;&quot;/&gt;&lt;property id=&quot;20307&quot; value=&quot;464&quot;/&gt;&lt;/object&gt;&lt;object type=&quot;3&quot; unique_id=&quot;10543&quot;&gt;&lt;property id=&quot;20148&quot; value=&quot;5&quot;/&gt;&lt;property id=&quot;20300&quot; value=&quot;Slide 24 - &amp;quot;oProfile&amp;quot;&quot;/&gt;&lt;property id=&quot;20307&quot; value=&quot;465&quot;/&gt;&lt;/object&gt;&lt;object type=&quot;3&quot; unique_id=&quot;10544&quot;&gt;&lt;property id=&quot;20148&quot; value=&quot;5&quot;/&gt;&lt;property id=&quot;20300&quot; value=&quot;Slide 25 - &amp;quot;IFD/IFH&amp;quot;&quot;/&gt;&lt;property id=&quot;20307&quot; value=&quot;466&quot;/&gt;&lt;/object&gt;&lt;object type=&quot;3&quot; unique_id=&quot;10545&quot;&gt;&lt;property id=&quot;20148&quot; value=&quot;5&quot;/&gt;&lt;property id=&quot;20300&quot; value=&quot;Slide 26 - &amp;quot;IFD/IFH (cont.)&amp;quot;&quot;/&gt;&lt;property id=&quot;20307&quot; value=&quot;467&quot;/&gt;&lt;/object&gt;&lt;object type=&quot;3&quot; unique_id=&quot;10546&quot;&gt;&lt;property id=&quot;20148&quot; value=&quot;5&quot;/&gt;&lt;property id=&quot;20300&quot; value=&quot;Slide 27 - &amp;quot;GPU Information&amp;quot;&quot;/&gt;&lt;property id=&quot;20307&quot; value=&quot;468&quot;/&gt;&lt;/object&gt;&lt;object type=&quot;3&quot; unique_id=&quot;10547&quot;&gt;&lt;property id=&quot;20148&quot; value=&quot;5&quot;/&gt;&lt;property id=&quot;20300&quot; value=&quot;Slide 28 - &amp;quot;Resolve Log&amp;quot;&quot;/&gt;&lt;property id=&quot;20307&quot; value=&quot;469&quot;/&gt;&lt;/object&gt;&lt;object type=&quot;3&quot; unique_id=&quot;10548&quot;&gt;&lt;property id=&quot;20148&quot; value=&quot;5&quot;/&gt;&lt;property id=&quot;20300&quot; value=&quot;Slide 29 - &amp;quot;Shader log&amp;quot;&quot;/&gt;&lt;property id=&quot;20307&quot; value=&quot;470&quot;/&gt;&lt;/object&gt;&lt;object type=&quot;3&quot; unique_id=&quot;10549&quot;&gt;&lt;property id=&quot;20148&quot; value=&quot;5&quot;/&gt;&lt;property id=&quot;20300&quot; value=&quot;Slide 30 - &amp;quot;Adreno Profiler&amp;quot;&quot;/&gt;&lt;property id=&quot;20307&quot; value=&quot;471&quot;/&gt;&lt;/object&gt;&lt;object type=&quot;3&quot; unique_id=&quot;10550&quot;&gt;&lt;property id=&quot;20148&quot; value=&quot;5&quot;/&gt;&lt;property id=&quot;20300&quot; value=&quot;Slide 31 - &amp;quot;API Logging&amp;quot;&quot;/&gt;&lt;property id=&quot;20307&quot; value=&quot;472&quot;/&gt;&lt;/object&gt;&lt;object type=&quot;3&quot; unique_id=&quot;10551&quot;&gt;&lt;property id=&quot;20148&quot; value=&quot;5&quot;/&gt;&lt;property id=&quot;20300&quot; value=&quot;Slide 32 - &amp;quot;API Logging (cont.)&amp;quot;&quot;/&gt;&lt;property id=&quot;20307&quot; value=&quot;473&quot;/&gt;&lt;/object&gt;&lt;object type=&quot;3&quot; unique_id=&quot;10825&quot;&gt;&lt;property id=&quot;20148&quot; value=&quot;5&quot;/&gt;&lt;property id=&quot;20300&quot; value=&quot;Slide 5 - &amp;quot;Introduction~&amp;quot;&quot;/&gt;&lt;property id=&quot;20307&quot; value=&quot;475&quot;/&gt;&lt;/object&gt;&lt;object type=&quot;3&quot; unique_id=&quot;10826&quot;&gt;&lt;property id=&quot;20148&quot; value=&quot;5&quot;/&gt;&lt;property id=&quot;20300&quot; value=&quot;Slide 8 - &amp;quot;Bottleneck vs GPU Architecture~&amp;quot;&quot;/&gt;&lt;property id=&quot;20307&quot; value=&quot;476&quot;/&gt;&lt;/object&gt;&lt;object type=&quot;3&quot; unique_id=&quot;10827&quot;&gt;&lt;property id=&quot;20148&quot; value=&quot;5&quot;/&gt;&lt;property id=&quot;20300&quot; value=&quot;Slide 12 - &amp;quot;Tiled Rendering~&amp;quot;&quot;/&gt;&lt;property id=&quot;20307&quot; value=&quot;477&quot;/&gt;&lt;/object&gt;&lt;object type=&quot;3&quot; unique_id=&quot;10828&quot;&gt;&lt;property id=&quot;20148&quot; value=&quot;5&quot;/&gt;&lt;property id=&quot;20300&quot; value=&quot;Slide 33 - &amp;quot;Optimization Hints&amp;quot;&quot;/&gt;&lt;property id=&quot;20307&quot; value=&quot;479&quot;/&gt;&lt;/object&gt;&lt;object type=&quot;3&quot; unique_id=&quot;10829&quot;&gt;&lt;property id=&quot;20148&quot; value=&quot;5&quot;/&gt;&lt;property id=&quot;20300&quot; value=&quot;Slide 34 - &amp;quot;Optimization Hints (cont.)&amp;quot;&quot;/&gt;&lt;property id=&quot;20307&quot; value=&quot;480&quot;/&gt;&lt;/object&gt;&lt;object type=&quot;3&quot; unique_id=&quot;10906&quot;&gt;&lt;property id=&quot;20148&quot; value=&quot;5&quot;/&gt;&lt;property id=&quot;20300&quot; value=&quot;Slide 4 - &amp;quot;Contents&amp;quot;&quot;/&gt;&lt;property id=&quot;20307&quot; value=&quot;48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presentation">
  <a:themeElements>
    <a:clrScheme name="Custom 1_USE">
      <a:dk1>
        <a:srgbClr val="000000"/>
      </a:dk1>
      <a:lt1>
        <a:srgbClr val="FFFFFF"/>
      </a:lt1>
      <a:dk2>
        <a:srgbClr val="808080"/>
      </a:dk2>
      <a:lt2>
        <a:srgbClr val="5D6D93"/>
      </a:lt2>
      <a:accent1>
        <a:srgbClr val="911C1F"/>
      </a:accent1>
      <a:accent2>
        <a:srgbClr val="636568"/>
      </a:accent2>
      <a:accent3>
        <a:srgbClr val="636568"/>
      </a:accent3>
      <a:accent4>
        <a:srgbClr val="000000"/>
      </a:accent4>
      <a:accent5>
        <a:srgbClr val="B6BFAE"/>
      </a:accent5>
      <a:accent6>
        <a:srgbClr val="CB9900"/>
      </a:accent6>
      <a:hlink>
        <a:srgbClr val="3333CC"/>
      </a:hlink>
      <a:folHlink>
        <a:srgbClr val="B6343E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QCT_PPT_Master2006_ConfProprietaryRev5.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CT_PPT_Master2006_ConfProprietaryRev5.06 13">
        <a:dk1>
          <a:srgbClr val="000000"/>
        </a:dk1>
        <a:lt1>
          <a:srgbClr val="FFFFFF"/>
        </a:lt1>
        <a:dk2>
          <a:srgbClr val="333333"/>
        </a:dk2>
        <a:lt2>
          <a:srgbClr val="4E677E"/>
        </a:lt2>
        <a:accent1>
          <a:srgbClr val="6685A2"/>
        </a:accent1>
        <a:accent2>
          <a:srgbClr val="7EA446"/>
        </a:accent2>
        <a:accent3>
          <a:srgbClr val="FFFFFF"/>
        </a:accent3>
        <a:accent4>
          <a:srgbClr val="000000"/>
        </a:accent4>
        <a:accent5>
          <a:srgbClr val="B8C2CE"/>
        </a:accent5>
        <a:accent6>
          <a:srgbClr val="72943F"/>
        </a:accent6>
        <a:hlink>
          <a:srgbClr val="B97C3F"/>
        </a:hlink>
        <a:folHlink>
          <a:srgbClr val="5169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CT_PPT_Master2006_ConfProprietaryRev5.06 14">
        <a:dk1>
          <a:srgbClr val="000000"/>
        </a:dk1>
        <a:lt1>
          <a:srgbClr val="FFFFFF"/>
        </a:lt1>
        <a:dk2>
          <a:srgbClr val="333333"/>
        </a:dk2>
        <a:lt2>
          <a:srgbClr val="B2B2B2"/>
        </a:lt2>
        <a:accent1>
          <a:srgbClr val="6685A2"/>
        </a:accent1>
        <a:accent2>
          <a:srgbClr val="7EA446"/>
        </a:accent2>
        <a:accent3>
          <a:srgbClr val="FFFFFF"/>
        </a:accent3>
        <a:accent4>
          <a:srgbClr val="000000"/>
        </a:accent4>
        <a:accent5>
          <a:srgbClr val="B8C2CE"/>
        </a:accent5>
        <a:accent6>
          <a:srgbClr val="72943F"/>
        </a:accent6>
        <a:hlink>
          <a:srgbClr val="B97C3F"/>
        </a:hlink>
        <a:folHlink>
          <a:srgbClr val="51692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 Title">
  <a:themeElements>
    <a:clrScheme name="ASW Color Palette_USE">
      <a:dk1>
        <a:srgbClr val="000000"/>
      </a:dk1>
      <a:lt1>
        <a:srgbClr val="FFFFFF"/>
      </a:lt1>
      <a:dk2>
        <a:srgbClr val="808080"/>
      </a:dk2>
      <a:lt2>
        <a:srgbClr val="5D6D93"/>
      </a:lt2>
      <a:accent1>
        <a:srgbClr val="911C1F"/>
      </a:accent1>
      <a:accent2>
        <a:srgbClr val="636568"/>
      </a:accent2>
      <a:accent3>
        <a:srgbClr val="636568"/>
      </a:accent3>
      <a:accent4>
        <a:srgbClr val="000000"/>
      </a:accent4>
      <a:accent5>
        <a:srgbClr val="B6BFAE"/>
      </a:accent5>
      <a:accent6>
        <a:srgbClr val="CB9900"/>
      </a:accent6>
      <a:hlink>
        <a:srgbClr val="3333CC"/>
      </a:hlink>
      <a:folHlink>
        <a:srgbClr val="B634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!--commands-->
  <!--command idMso="FileSaveAs" onAction="mySave"/-->
  <!--/commands-->
  <!--ribbon startFromScratch="false"-->
  <!--officeMenu-->
  <!--splitButton idMso="FileSaveAsMenu"-->
  <!--menu-->
  <!--button idMso="FileSaveAs" onAction="mySave"/-->
  <!--button idMso="FileSaveAsPowerPointPptx" enabled="false" visible="false"/-->
  <!--/menu-->
  <!--/splittButton-->
  <!--/officeMenu-->
  <ribbon>
    <tabs>
      <tab id="MyCustomTab" label="QCTools" insertBeforeMso="TabHome">
        <group id="customGroup1" label="TechPubs">
          <button id="customButton1" label="Document No. to Master" size="large" onAction="usbSetDateBox" imageMso="AccountMenu"/>
          <button id="customButton2" label="Contents" size="large" onAction="SetTextSlidesInSorter" imageMso="ColumnsDialog"/>
          <separator id="MySeparator1"/>
          <button id="customButton3" label="Note Box" size="normal" onAction="AddNote" imageMso="FormattingRequiredField"/>
          <button id="customButton4" label="Change Bar" size="normal" onAction="SmallChangeLine" imageMso="I"/>
          <button id="customButton5" label="New Slide Change Bar" size="normal" onAction="LargeChangeLine" imageMso="AdpDiagramShowRelationshipLabels"/>
          <button id="customButton6" label="Mark Dividers" size="normal" onAction="FindDividers" imageMso="GroupBlogPublish"/>
          <button id="customButton7" label="Cont." size="normal" onAction="InsertContinuedSlide" imageMso="DuplicateSelectedSlides"/>
          <button id="customButton8" label="Fix Indents" size="normal" onAction="basFixNumberingIndents.FixNumbering" imageMso="ViewOutlineView"/>
          <!--
	    <button id="customButton8" label="Add Trademark" size="normal" onAction="AddTrademark" imageMso="T" />
-->
        </group>
        <group id="customGroupSlide" label="Slides">
          <gallery idMso="SlideNewGallery" size="large"/>
          <gallery idMso="SlideLayoutGallery"/>
          <button id="SlideReset" label="Reset" size="normal" onAction="CustomReset" imageMso="SlideReset"/>
          <button idMso="SlideDelete"/>
        </group>
        <group idMso="GroupFont"/>
        <group idMso="GroupParagraph"/>
        <group idMso="GroupDrawing"/>
        <group id="customGroup2" label="Template">
          <button id="customButton9" label="Revision History" size="large" onAction="RevisionHistory" imageMso="ReviewCompareMajorVersion"/>
          <button id="customButton10" label="Template Version" size="large" onAction="TemplateVersion" imageMso="BarcodeInsert"/>
          <button id="customButton11" label="Help" size="large" onAction="Help_Click" imageMso="TentativeAcceptInvitation"/>
        </group>
      </tab>
    </tabs>
  </ribbon>
</customUI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</TotalTime>
  <Words>1435</Words>
  <Application>Microsoft Office PowerPoint</Application>
  <PresentationFormat>On-screen Show (4:3)</PresentationFormat>
  <Paragraphs>435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presentation</vt:lpstr>
      <vt:lpstr>Presentation Title</vt:lpstr>
      <vt:lpstr> Graphics Introduction     Jian Zhao                                   2013/12/26     </vt:lpstr>
      <vt:lpstr>Agenda</vt:lpstr>
      <vt:lpstr>PowerPoint Presentation</vt:lpstr>
      <vt:lpstr>What we can do with GPU?</vt:lpstr>
      <vt:lpstr>PowerPoint Presentation</vt:lpstr>
      <vt:lpstr>PowerPoint Presentation</vt:lpstr>
      <vt:lpstr>PowerPoint Presentation</vt:lpstr>
      <vt:lpstr>What Are Running on GPU?</vt:lpstr>
      <vt:lpstr>What Does GPU Driver Do?</vt:lpstr>
      <vt:lpstr>Why GPU Is Faster ? </vt:lpstr>
      <vt:lpstr>PowerPoint Presentation</vt:lpstr>
      <vt:lpstr>3D Pipeline Overview</vt:lpstr>
      <vt:lpstr>How Does GPU Draw and Paint? </vt:lpstr>
      <vt:lpstr>How Does GPU Draw and Paint? (cont)</vt:lpstr>
      <vt:lpstr>How Does GPU Draw and Paint? (cont)</vt:lpstr>
      <vt:lpstr>Quiz </vt:lpstr>
      <vt:lpstr>Game Snapshots</vt:lpstr>
      <vt:lpstr>PowerPoint Presentation</vt:lpstr>
      <vt:lpstr>Qualcomm Adreno Generation</vt:lpstr>
      <vt:lpstr>Adreno 3xx GPU</vt:lpstr>
      <vt:lpstr>Adreno 3xx GPU(cont)</vt:lpstr>
      <vt:lpstr>PowerPoint Presentation</vt:lpstr>
      <vt:lpstr>Android Graphics Stack</vt:lpstr>
      <vt:lpstr>Adreno Graphics Driver Architecture</vt:lpstr>
      <vt:lpstr>Adreno Graphics Drivers</vt:lpstr>
      <vt:lpstr>Adreno Features overview</vt:lpstr>
      <vt:lpstr>Adreno features overview (cont.)</vt:lpstr>
      <vt:lpstr>PowerPoint Presentation</vt:lpstr>
      <vt:lpstr>Windows Composition</vt:lpstr>
      <vt:lpstr>Android Display System: Surface Flinger (HW Composer)</vt:lpstr>
      <vt:lpstr>Some settings in debugging graphics issues</vt:lpstr>
      <vt:lpstr>Q/A</vt:lpstr>
      <vt:lpstr>PowerPoint Presentation</vt:lpstr>
      <vt:lpstr>Khronos Group</vt:lpstr>
      <vt:lpstr>Khronos Standards</vt:lpstr>
      <vt:lpstr>OpenGL/GLES evolvement</vt:lpstr>
      <vt:lpstr>OpenGL ES 1.1/2.0 and 3.0</vt:lpstr>
      <vt:lpstr>Vector Graphics and OpenVG</vt:lpstr>
      <vt:lpstr>EGL and OpenKODE</vt:lpstr>
      <vt:lpstr>OpenCL</vt:lpstr>
      <vt:lpstr>WebGL and WebCL</vt:lpstr>
      <vt:lpstr>Stream Input &amp; Computer Vision</vt:lpstr>
    </vt:vector>
  </TitlesOfParts>
  <Company>Qualcomm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Graphics Performance Analysis</dc:title>
  <dc:creator>Qualcomm User</dc:creator>
  <cp:lastModifiedBy>Qualcomm User</cp:lastModifiedBy>
  <cp:revision>171</cp:revision>
  <cp:lastPrinted>2009-03-03T19:07:01Z</cp:lastPrinted>
  <dcterms:created xsi:type="dcterms:W3CDTF">2011-08-31T01:43:51Z</dcterms:created>
  <dcterms:modified xsi:type="dcterms:W3CDTF">2013-12-26T06:57:51Z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-1492822434</vt:i4>
  </property>
  <property fmtid="{D5CDD505-2E9C-101B-9397-08002B2CF9AE}" pid="3" name="_NewReviewCycle">
    <vt:lpwstr/>
  </property>
  <property fmtid="{D5CDD505-2E9C-101B-9397-08002B2CF9AE}" pid="4" name="_EmailSubject">
    <vt:lpwstr>Review needed for 80-N7404-1 A Presentation: 3D Graphics  Performance Analysis </vt:lpwstr>
  </property>
  <property fmtid="{D5CDD505-2E9C-101B-9397-08002B2CF9AE}" pid="5" name="_AuthorEmail">
    <vt:lpwstr>jgee@quicinc.com</vt:lpwstr>
  </property>
  <property fmtid="{D5CDD505-2E9C-101B-9397-08002B2CF9AE}" pid="6" name="_AuthorEmailDisplayName">
    <vt:lpwstr>Gee, Norman</vt:lpwstr>
  </property>
  <property fmtid="{D5CDD505-2E9C-101B-9397-08002B2CF9AE}" pid="7" name="_PreviousAdHocReviewCycleID">
    <vt:i4>382056163</vt:i4>
  </property>
</Properties>
</file>